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36" r:id="rId3"/>
    <p:sldId id="316" r:id="rId4"/>
    <p:sldId id="317" r:id="rId5"/>
    <p:sldId id="343" r:id="rId6"/>
    <p:sldId id="318" r:id="rId7"/>
    <p:sldId id="370" r:id="rId8"/>
    <p:sldId id="341" r:id="rId9"/>
    <p:sldId id="319" r:id="rId10"/>
    <p:sldId id="351" r:id="rId11"/>
    <p:sldId id="348" r:id="rId12"/>
    <p:sldId id="320" r:id="rId13"/>
    <p:sldId id="321" r:id="rId14"/>
    <p:sldId id="349" r:id="rId15"/>
    <p:sldId id="322" r:id="rId16"/>
    <p:sldId id="323" r:id="rId17"/>
    <p:sldId id="375" r:id="rId18"/>
    <p:sldId id="352" r:id="rId19"/>
    <p:sldId id="324" r:id="rId20"/>
    <p:sldId id="325" r:id="rId21"/>
    <p:sldId id="347" r:id="rId22"/>
    <p:sldId id="355" r:id="rId23"/>
    <p:sldId id="365" r:id="rId24"/>
    <p:sldId id="366" r:id="rId25"/>
    <p:sldId id="368" r:id="rId26"/>
    <p:sldId id="354" r:id="rId27"/>
    <p:sldId id="350" r:id="rId28"/>
    <p:sldId id="327" r:id="rId29"/>
    <p:sldId id="328" r:id="rId30"/>
    <p:sldId id="357" r:id="rId31"/>
    <p:sldId id="329" r:id="rId32"/>
    <p:sldId id="330" r:id="rId33"/>
    <p:sldId id="331" r:id="rId34"/>
    <p:sldId id="359" r:id="rId35"/>
    <p:sldId id="332" r:id="rId36"/>
    <p:sldId id="371" r:id="rId37"/>
    <p:sldId id="372" r:id="rId38"/>
    <p:sldId id="369" r:id="rId39"/>
    <p:sldId id="367" r:id="rId40"/>
    <p:sldId id="364" r:id="rId41"/>
    <p:sldId id="374" r:id="rId42"/>
    <p:sldId id="360" r:id="rId43"/>
    <p:sldId id="362" r:id="rId44"/>
    <p:sldId id="335" r:id="rId45"/>
    <p:sldId id="361" r:id="rId46"/>
    <p:sldId id="333" r:id="rId47"/>
    <p:sldId id="36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 Patti Henley" initials="PP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74101" autoAdjust="0"/>
  </p:normalViewPr>
  <p:slideViewPr>
    <p:cSldViewPr snapToGrid="0" snapToObjects="1">
      <p:cViewPr varScale="1">
        <p:scale>
          <a:sx n="84" d="100"/>
          <a:sy n="84" d="100"/>
        </p:scale>
        <p:origin x="247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F31D-44BB-7545-BD73-12FB50EA8F70}" type="datetimeFigureOut">
              <a:rPr lang="en-US" smtClean="0"/>
              <a:t>2/20/2020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C81E5-51A0-5547-9E3E-70C0BC38FA7E}" type="slidenum">
              <a:rPr lang="en-US" smtClean="0"/>
              <a:t>‹#›</a:t>
            </a:fld>
            <a:endParaRPr lang="en-US" dirty="0"/>
          </a:p>
        </p:txBody>
      </p:sp>
    </p:spTree>
    <p:extLst>
      <p:ext uri="{BB962C8B-B14F-4D97-AF65-F5344CB8AC3E}">
        <p14:creationId xmlns:p14="http://schemas.microsoft.com/office/powerpoint/2010/main" val="3202293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rldefense.proofpoint.com/v2/url?u=http-3A__bit.ly_2s5Hiz0&amp;d=DwMFAw&amp;c=lDF7oMaPKXpkYvev9V-fVahWL0QWnGCCAfCDz1Bns_w&amp;r=TS26zd8X941s4WhxUNPdYCDCwviWv23b25r-I4Nlpj0&amp;m=zhicM19Ai1UunLiJ2nuEYuCbAfNgGuWr10tUX9pfwwM&amp;s=QSBRXhHN935wE0xHs_KedVRKzD58AxBJHujEmnsb9qU&amp;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ayoclinic.org/diseases-conditions/nicotine-dependence/symptoms-causes/syc-2035158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he84.org/uploads/factsheets/FactSheet_OTP.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makesmokinghistory.or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mylifemyquit.co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Please see the guidance</a:t>
            </a:r>
            <a:r>
              <a:rPr lang="en-US" sz="1100" baseline="0" dirty="0"/>
              <a:t> document for important and helpful information before planning to use this presentation.</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1</a:t>
            </a:fld>
            <a:endParaRPr lang="en-US" dirty="0"/>
          </a:p>
        </p:txBody>
      </p:sp>
    </p:spTree>
    <p:extLst>
      <p:ext uri="{BB962C8B-B14F-4D97-AF65-F5344CB8AC3E}">
        <p14:creationId xmlns:p14="http://schemas.microsoft.com/office/powerpoint/2010/main" val="277706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 Points:</a:t>
            </a:r>
          </a:p>
          <a:p>
            <a:endParaRPr lang="en-US" sz="1100" dirty="0"/>
          </a:p>
          <a:p>
            <a:r>
              <a:rPr lang="en-US" sz="1100" dirty="0"/>
              <a:t>The tobacco and</a:t>
            </a:r>
            <a:r>
              <a:rPr lang="en-US" sz="1100" baseline="0" dirty="0"/>
              <a:t> vaping industries spends millions of dollars targeting youth. </a:t>
            </a:r>
          </a:p>
          <a:p>
            <a:endParaRPr lang="en-US" sz="1100" baseline="0" dirty="0"/>
          </a:p>
          <a:p>
            <a:r>
              <a:rPr lang="en-US" sz="1100" baseline="0" dirty="0"/>
              <a:t>They want to get youth hooked to make them lifelong customers.</a:t>
            </a:r>
          </a:p>
          <a:p>
            <a:endParaRPr lang="en-US" sz="1100" baseline="0" dirty="0"/>
          </a:p>
          <a:p>
            <a:r>
              <a:rPr lang="en-US" sz="1100" baseline="0" dirty="0"/>
              <a:t>In this graph you can see how as e-cigarette advertising increases, so does youth use!</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11</a:t>
            </a:fld>
            <a:endParaRPr lang="en-US" dirty="0"/>
          </a:p>
        </p:txBody>
      </p:sp>
    </p:spTree>
    <p:extLst>
      <p:ext uri="{BB962C8B-B14F-4D97-AF65-F5344CB8AC3E}">
        <p14:creationId xmlns:p14="http://schemas.microsoft.com/office/powerpoint/2010/main" val="112029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Talking</a:t>
            </a:r>
            <a:r>
              <a:rPr lang="en-US" sz="1100" baseline="0" dirty="0">
                <a:latin typeface="+mn-lt"/>
              </a:rPr>
              <a:t> Points:</a:t>
            </a:r>
          </a:p>
          <a:p>
            <a:endParaRPr lang="en-US" sz="1100" baseline="0" dirty="0">
              <a:latin typeface="+mn-lt"/>
            </a:endParaRPr>
          </a:p>
          <a:p>
            <a:r>
              <a:rPr lang="en-US" sz="1100" dirty="0">
                <a:latin typeface="+mn-lt"/>
              </a:rPr>
              <a:t>The</a:t>
            </a:r>
            <a:r>
              <a:rPr lang="en-US" sz="1100" baseline="0" dirty="0">
                <a:latin typeface="+mn-lt"/>
              </a:rPr>
              <a:t> tobacco industry has a history of targeting groups of people to make them new customers. This is nothing new – the tobacco and vaping industries are using the same tactics with these new and emerging products.</a:t>
            </a:r>
          </a:p>
          <a:p>
            <a:endParaRPr lang="en-US" sz="1100" baseline="0" dirty="0">
              <a:latin typeface="+mn-lt"/>
            </a:endParaRPr>
          </a:p>
          <a:p>
            <a:r>
              <a:rPr lang="en-US" altLang="en-US" sz="1100" dirty="0">
                <a:latin typeface="+mn-lt"/>
              </a:rPr>
              <a:t>They’re targeting kids with products that are sweet, cheap, and easy to get.</a:t>
            </a:r>
          </a:p>
        </p:txBody>
      </p:sp>
      <p:sp>
        <p:nvSpPr>
          <p:cNvPr id="4" name="Slide Number Placeholder 3"/>
          <p:cNvSpPr>
            <a:spLocks noGrp="1"/>
          </p:cNvSpPr>
          <p:nvPr>
            <p:ph type="sldNum" sz="quarter" idx="10"/>
          </p:nvPr>
        </p:nvSpPr>
        <p:spPr/>
        <p:txBody>
          <a:bodyPr/>
          <a:lstStyle/>
          <a:p>
            <a:fld id="{9F5C81E5-51A0-5547-9E3E-70C0BC38FA7E}" type="slidenum">
              <a:rPr lang="en-US" smtClean="0"/>
              <a:t>12</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dirty="0"/>
              <a:t>Talking Points:</a:t>
            </a:r>
          </a:p>
          <a:p>
            <a:pPr>
              <a:defRPr/>
            </a:pPr>
            <a:endParaRPr lang="en-US" sz="1100" dirty="0"/>
          </a:p>
          <a:p>
            <a:pPr>
              <a:defRPr/>
            </a:pPr>
            <a:r>
              <a:rPr lang="en-US" sz="1100" dirty="0"/>
              <a:t>The first tactic is sweet. </a:t>
            </a:r>
          </a:p>
          <a:p>
            <a:pPr>
              <a:defRPr/>
            </a:pPr>
            <a:endParaRPr lang="en-US" sz="1100" dirty="0"/>
          </a:p>
          <a:p>
            <a:r>
              <a:rPr lang="en-US" altLang="en-US" sz="1100" dirty="0">
                <a:latin typeface="Helvetica" pitchFamily="-84" charset="0"/>
              </a:rPr>
              <a:t>According to the FDA (Food and Drug Administration), flavored tobacco products</a:t>
            </a:r>
            <a:r>
              <a:rPr lang="en-US" altLang="en-US" sz="1100" baseline="0" dirty="0">
                <a:latin typeface="Helvetica" pitchFamily="-84" charset="0"/>
              </a:rPr>
              <a:t> </a:t>
            </a:r>
            <a:r>
              <a:rPr lang="en-US" altLang="en-US" sz="1100" b="1" dirty="0">
                <a:latin typeface="Helvetica" pitchFamily="-84" charset="0"/>
              </a:rPr>
              <a:t>appeal to youth.</a:t>
            </a:r>
            <a:r>
              <a:rPr lang="en-US" altLang="en-US" sz="1100" b="1" baseline="0" dirty="0">
                <a:latin typeface="Helvetica" pitchFamily="-84" charset="0"/>
              </a:rPr>
              <a:t> </a:t>
            </a:r>
            <a:r>
              <a:rPr lang="en-US" altLang="en-US" sz="1100" b="0" baseline="0" dirty="0">
                <a:latin typeface="Helvetica" pitchFamily="-84" charset="0"/>
              </a:rPr>
              <a:t>T</a:t>
            </a:r>
            <a:r>
              <a:rPr lang="en-US" altLang="en-US" sz="1100" dirty="0">
                <a:latin typeface="Helvetica" pitchFamily="-84" charset="0"/>
              </a:rPr>
              <a:t>obacco industry documents show that companies designed flavored cigarettes with kids in mind. That’s why the FDA made it illegal to sell flavored cigarettes (except</a:t>
            </a:r>
            <a:r>
              <a:rPr lang="en-US" altLang="en-US" sz="1100" baseline="0" dirty="0">
                <a:latin typeface="Helvetica" pitchFamily="-84" charset="0"/>
              </a:rPr>
              <a:t> for menthol)</a:t>
            </a:r>
            <a:r>
              <a:rPr lang="en-US" altLang="en-US" sz="1100" dirty="0">
                <a:latin typeface="Helvetica" pitchFamily="-84" charset="0"/>
              </a:rPr>
              <a:t> in 2009. But that action excluded</a:t>
            </a:r>
            <a:r>
              <a:rPr lang="en-US" altLang="en-US" sz="1100" baseline="0" dirty="0">
                <a:latin typeface="Helvetica" pitchFamily="-84" charset="0"/>
              </a:rPr>
              <a:t> </a:t>
            </a:r>
            <a:r>
              <a:rPr lang="en-US" altLang="en-US" sz="1100" dirty="0">
                <a:latin typeface="Helvetica" pitchFamily="-84" charset="0"/>
              </a:rPr>
              <a:t>other tobacco products such as cigars, chewing tobacco or</a:t>
            </a:r>
            <a:r>
              <a:rPr lang="en-US" altLang="en-US" sz="1100" baseline="0" dirty="0">
                <a:latin typeface="Helvetica" pitchFamily="-84" charset="0"/>
              </a:rPr>
              <a:t> other emerging products such as</a:t>
            </a:r>
            <a:r>
              <a:rPr lang="en-US" altLang="en-US" sz="1100" dirty="0">
                <a:latin typeface="Helvetica" pitchFamily="-84" charset="0"/>
              </a:rPr>
              <a:t> e-cigarettes. </a:t>
            </a:r>
          </a:p>
          <a:p>
            <a:pPr>
              <a:defRPr/>
            </a:pPr>
            <a:endParaRPr lang="en-US" sz="1100" dirty="0"/>
          </a:p>
          <a:p>
            <a:r>
              <a:rPr lang="fr-FR" sz="1100" b="0" i="0" u="none" strike="noStrike" kern="1200" baseline="0" dirty="0">
                <a:solidFill>
                  <a:schemeClr val="tx1"/>
                </a:solidFill>
                <a:latin typeface="+mn-lt"/>
                <a:ea typeface="+mn-ea"/>
                <a:cs typeface="+mn-cs"/>
              </a:rPr>
              <a:t>E-cigarettes contain pre-filled pods or e-liquids/e-juices </a:t>
            </a:r>
            <a:r>
              <a:rPr lang="en-US" sz="1100" b="0" i="0" u="none" strike="noStrike" kern="1200" baseline="0" dirty="0">
                <a:solidFill>
                  <a:schemeClr val="tx1"/>
                </a:solidFill>
                <a:latin typeface="+mn-lt"/>
                <a:ea typeface="+mn-ea"/>
                <a:cs typeface="+mn-cs"/>
              </a:rPr>
              <a:t>the user adds to the device. E-liquids generally consist of propylene glycol, glycerin, water, nicotine, and flavorings. Many of these pods and e-liquids come in fruit and candy flavors that appeal to youth.</a:t>
            </a:r>
            <a:endParaRPr lang="en-US" sz="1100" dirty="0"/>
          </a:p>
          <a:p>
            <a:pPr>
              <a:defRPr/>
            </a:pPr>
            <a:endParaRPr lang="en-US" sz="1100" dirty="0"/>
          </a:p>
          <a:p>
            <a:pPr>
              <a:defRPr/>
            </a:pPr>
            <a:r>
              <a:rPr lang="en-US" sz="1100" dirty="0"/>
              <a:t>E-liquids come in flavors such as chocolate, cotton candy, fruit punch, etc. </a:t>
            </a:r>
          </a:p>
          <a:p>
            <a:pPr>
              <a:defRPr/>
            </a:pPr>
            <a:endParaRPr lang="en-US" sz="1100" dirty="0"/>
          </a:p>
          <a:p>
            <a:pPr>
              <a:defRPr/>
            </a:pPr>
            <a:r>
              <a:rPr lang="en-US" sz="1100" dirty="0"/>
              <a:t>There</a:t>
            </a:r>
            <a:r>
              <a:rPr lang="en-US" sz="1100" baseline="0" dirty="0"/>
              <a:t> are thousands of flavors to pick from.</a:t>
            </a:r>
            <a:endParaRPr lang="en-US" sz="1100" dirty="0"/>
          </a:p>
          <a:p>
            <a:endParaRPr lang="en-US" sz="1050" dirty="0">
              <a:latin typeface="Helvetica" pitchFamily="-84" charset="0"/>
            </a:endParaRPr>
          </a:p>
        </p:txBody>
      </p:sp>
      <p:sp>
        <p:nvSpPr>
          <p:cNvPr id="4" name="Slide Number Placeholder 3"/>
          <p:cNvSpPr>
            <a:spLocks noGrp="1"/>
          </p:cNvSpPr>
          <p:nvPr>
            <p:ph type="sldNum" sz="quarter" idx="10"/>
          </p:nvPr>
        </p:nvSpPr>
        <p:spPr/>
        <p:txBody>
          <a:bodyPr/>
          <a:lstStyle/>
          <a:p>
            <a:fld id="{9F5C81E5-51A0-5547-9E3E-70C0BC38FA7E}" type="slidenum">
              <a:rPr lang="en-US" smtClean="0"/>
              <a:t>13</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Talking Points:</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In the U.S., more than </a:t>
            </a:r>
            <a:r>
              <a:rPr lang="en-US" sz="1100" b="1" i="0" kern="1200" dirty="0">
                <a:solidFill>
                  <a:schemeClr val="tx1"/>
                </a:solidFill>
                <a:effectLst/>
                <a:latin typeface="+mn-lt"/>
                <a:ea typeface="+mn-ea"/>
                <a:cs typeface="+mn-cs"/>
              </a:rPr>
              <a:t>four out of five young adults</a:t>
            </a:r>
            <a:r>
              <a:rPr lang="en-US" sz="1100" b="0" i="0" kern="1200" dirty="0">
                <a:solidFill>
                  <a:schemeClr val="tx1"/>
                </a:solidFill>
                <a:effectLst/>
                <a:latin typeface="+mn-lt"/>
                <a:ea typeface="+mn-ea"/>
                <a:cs typeface="+mn-cs"/>
              </a:rPr>
              <a:t> ages 18 to 24 who have ever used tobacco reported that their first product was flavored.</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Flavored tobacco product use is higher in younger adults than in older adults.</a:t>
            </a:r>
            <a:r>
              <a:rPr lang="en-US" sz="1100" b="0" i="0" kern="1200" dirty="0">
                <a:solidFill>
                  <a:schemeClr val="tx1"/>
                </a:solidFill>
                <a:effectLst/>
                <a:latin typeface="+mn-lt"/>
                <a:ea typeface="+mn-ea"/>
                <a:cs typeface="+mn-cs"/>
              </a:rPr>
              <a:t> Nearly three-quarters</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of young adult current tobacco users report flavored tobacco use, compared to just 28.6 percent of adults over 65.</a:t>
            </a:r>
          </a:p>
          <a:p>
            <a:endParaRPr lang="en-US" sz="1100" dirty="0"/>
          </a:p>
          <a:p>
            <a:r>
              <a:rPr lang="en-US" sz="1100" dirty="0"/>
              <a:t>National data found on: https://truthinitiative.org/news/flavored-tobacco-use-among-youth-and-young-adults </a:t>
            </a:r>
          </a:p>
        </p:txBody>
      </p:sp>
      <p:sp>
        <p:nvSpPr>
          <p:cNvPr id="4" name="Slide Number Placeholder 3"/>
          <p:cNvSpPr>
            <a:spLocks noGrp="1"/>
          </p:cNvSpPr>
          <p:nvPr>
            <p:ph type="sldNum" sz="quarter" idx="10"/>
          </p:nvPr>
        </p:nvSpPr>
        <p:spPr/>
        <p:txBody>
          <a:bodyPr/>
          <a:lstStyle/>
          <a:p>
            <a:fld id="{9F5C81E5-51A0-5547-9E3E-70C0BC38FA7E}" type="slidenum">
              <a:rPr lang="en-US" smtClean="0"/>
              <a:t>14</a:t>
            </a:fld>
            <a:endParaRPr lang="en-US" dirty="0"/>
          </a:p>
        </p:txBody>
      </p:sp>
    </p:spTree>
    <p:extLst>
      <p:ext uri="{BB962C8B-B14F-4D97-AF65-F5344CB8AC3E}">
        <p14:creationId xmlns:p14="http://schemas.microsoft.com/office/powerpoint/2010/main" val="268389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Talking Points:</a:t>
            </a:r>
          </a:p>
          <a:p>
            <a:endParaRPr lang="en-US" altLang="en-US" sz="1100" dirty="0">
              <a:latin typeface="+mn-lt"/>
            </a:endParaRPr>
          </a:p>
          <a:p>
            <a:r>
              <a:rPr lang="en-US" altLang="en-US" sz="1100" dirty="0">
                <a:latin typeface="+mn-lt"/>
              </a:rPr>
              <a:t>The industries use low prices,</a:t>
            </a:r>
            <a:r>
              <a:rPr lang="en-US" altLang="en-US" sz="1100" baseline="0" dirty="0">
                <a:latin typeface="+mn-lt"/>
              </a:rPr>
              <a:t> coupons, and sales or specials </a:t>
            </a:r>
            <a:r>
              <a:rPr lang="en-US" altLang="en-US" sz="1100" dirty="0">
                <a:latin typeface="+mn-lt"/>
              </a:rPr>
              <a:t>to make their products cheap.</a:t>
            </a:r>
            <a:r>
              <a:rPr lang="en-US" altLang="en-US" sz="1100" baseline="0" dirty="0">
                <a:latin typeface="+mn-lt"/>
              </a:rPr>
              <a:t> </a:t>
            </a:r>
          </a:p>
          <a:p>
            <a:endParaRPr lang="en-US" altLang="en-US" sz="1100" baseline="0" dirty="0">
              <a:latin typeface="+mn-lt"/>
            </a:endParaRPr>
          </a:p>
          <a:p>
            <a:r>
              <a:rPr lang="en-US" altLang="en-US" sz="1100" baseline="0" dirty="0">
                <a:latin typeface="+mn-lt"/>
              </a:rPr>
              <a:t>Sometimes the starter kits seem costly at first, but the pods that deliver nicotine are competitively priced with other tobacco products.</a:t>
            </a:r>
            <a:endParaRPr lang="en-US" altLang="en-US" sz="1100" dirty="0">
              <a:latin typeface="+mn-lt"/>
            </a:endParaRPr>
          </a:p>
          <a:p>
            <a:endParaRPr lang="en-US" altLang="en-US" sz="1100" dirty="0">
              <a:latin typeface="+mn-lt"/>
            </a:endParaRPr>
          </a:p>
          <a:p>
            <a:pPr>
              <a:defRPr/>
            </a:pPr>
            <a:r>
              <a:rPr lang="en-US" sz="1100" dirty="0">
                <a:latin typeface="+mn-lt"/>
              </a:rPr>
              <a:t>Youth are more likely to buy when the price is low, and less likely to buy when it is high.</a:t>
            </a:r>
            <a:r>
              <a:rPr lang="en-US" sz="1100" baseline="0" dirty="0">
                <a:latin typeface="+mn-lt"/>
              </a:rPr>
              <a:t> </a:t>
            </a:r>
            <a:r>
              <a:rPr lang="en-US" sz="1100" dirty="0">
                <a:latin typeface="+mn-lt"/>
              </a:rPr>
              <a:t>This is why youth cigarette smoking has dropped in the past when there have been tax increases.*</a:t>
            </a:r>
          </a:p>
          <a:p>
            <a:pPr>
              <a:defRPr/>
            </a:pPr>
            <a:endParaRPr lang="en-US" altLang="en-US" sz="11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100" dirty="0">
                <a:latin typeface="+mn-lt"/>
              </a:rPr>
              <a:t>*Chaloupka, F., “Macro-Social Influences: The Effects of Prices and Tobacco Control Policies on the Demand for Tobacco Products," </a:t>
            </a:r>
            <a:r>
              <a:rPr lang="en-US" altLang="en-US" sz="1100" i="1" dirty="0">
                <a:latin typeface="+mn-lt"/>
              </a:rPr>
              <a:t>Nicotine and Tobacco Research</a:t>
            </a:r>
            <a:r>
              <a:rPr lang="en-US" altLang="en-US" sz="1100" dirty="0">
                <a:latin typeface="+mn-lt"/>
              </a:rPr>
              <a:t>, 1999; and others.</a:t>
            </a:r>
          </a:p>
          <a:p>
            <a:endParaRPr lang="en-US" altLang="en-US" sz="1100" dirty="0">
              <a:latin typeface="+mn-lt"/>
            </a:endParaRPr>
          </a:p>
          <a:p>
            <a:r>
              <a:rPr lang="en-US" altLang="en-US" sz="1100" dirty="0">
                <a:latin typeface="+mn-lt"/>
              </a:rPr>
              <a:t>Other tobacco products such as flavored</a:t>
            </a:r>
            <a:r>
              <a:rPr lang="en-US" altLang="en-US" sz="1100" baseline="0" dirty="0">
                <a:latin typeface="+mn-lt"/>
              </a:rPr>
              <a:t> cigars can often be found at inexpensive prices.</a:t>
            </a:r>
          </a:p>
          <a:p>
            <a:endParaRPr lang="en-US" altLang="en-US" sz="1100" baseline="0" dirty="0">
              <a:latin typeface="+mn-lt"/>
            </a:endParaRPr>
          </a:p>
          <a:p>
            <a:r>
              <a:rPr lang="en-US" altLang="en-US" sz="1100" baseline="0" dirty="0">
                <a:latin typeface="+mn-lt"/>
              </a:rPr>
              <a:t>Anecdotally, we hear that youth may share a device or pods/e-juices to cut down on the cost.</a:t>
            </a:r>
          </a:p>
          <a:p>
            <a:endParaRPr lang="en-US" altLang="en-US" sz="1100" baseline="0" dirty="0">
              <a:latin typeface="+mn-lt"/>
            </a:endParaRPr>
          </a:p>
          <a:p>
            <a:r>
              <a:rPr lang="en-US" sz="1100" dirty="0">
                <a:latin typeface="+mn-lt"/>
              </a:rPr>
              <a:t>Some</a:t>
            </a:r>
            <a:r>
              <a:rPr lang="en-US" sz="1100" baseline="0" dirty="0">
                <a:latin typeface="+mn-lt"/>
              </a:rPr>
              <a:t> cities and towns across Massachusetts have local policies in place to restrict the sale of cheap, single cigars.  The policy sets a minimum price and package size for cigars.  (Note: Does your city/town have this policy in place?  To find out, contact your local board of health.)</a:t>
            </a:r>
            <a:endParaRPr lang="en-US" sz="1100" dirty="0">
              <a:latin typeface="+mn-lt"/>
            </a:endParaRPr>
          </a:p>
        </p:txBody>
      </p:sp>
      <p:sp>
        <p:nvSpPr>
          <p:cNvPr id="4" name="Slide Number Placeholder 3"/>
          <p:cNvSpPr>
            <a:spLocks noGrp="1"/>
          </p:cNvSpPr>
          <p:nvPr>
            <p:ph type="sldNum" sz="quarter" idx="10"/>
          </p:nvPr>
        </p:nvSpPr>
        <p:spPr/>
        <p:txBody>
          <a:bodyPr/>
          <a:lstStyle/>
          <a:p>
            <a:fld id="{9F5C81E5-51A0-5547-9E3E-70C0BC38FA7E}" type="slidenum">
              <a:rPr lang="en-US" smtClean="0"/>
              <a:t>15</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Talking Points:</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Until very recently, E-cigarettes were sold in many places including convenience stores, corner stores, gas stations, vape shops, and online. And,</a:t>
            </a:r>
            <a:r>
              <a:rPr lang="en-US" sz="1100" b="0" i="0" kern="1200" dirty="0">
                <a:solidFill>
                  <a:schemeClr val="tx1"/>
                </a:solidFill>
                <a:effectLst/>
                <a:latin typeface="+mn-lt"/>
                <a:ea typeface="+mn-ea"/>
                <a:cs typeface="+mn-cs"/>
              </a:rPr>
              <a:t> </a:t>
            </a:r>
            <a:r>
              <a:rPr lang="en-US" sz="1100" b="1" i="0" kern="1200" dirty="0">
                <a:solidFill>
                  <a:schemeClr val="tx1"/>
                </a:solidFill>
                <a:effectLst/>
                <a:latin typeface="+mn-lt"/>
                <a:ea typeface="+mn-ea"/>
                <a:cs typeface="+mn-cs"/>
              </a:rPr>
              <a:t>flavored products were often found on counter tops, or next to candy displays</a:t>
            </a:r>
            <a:r>
              <a:rPr lang="en-US" sz="1100" b="0" i="0" kern="1200" dirty="0">
                <a:solidFill>
                  <a:schemeClr val="tx1"/>
                </a:solidFill>
                <a:effectLst/>
                <a:latin typeface="+mn-lt"/>
                <a:ea typeface="+mn-ea"/>
                <a:cs typeface="+mn-cs"/>
              </a:rPr>
              <a:t>, where</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they were visible and easily accessible to youth.</a:t>
            </a:r>
            <a:endParaRPr lang="en-US" sz="1100" b="0" i="0" u="none" strike="noStrike" kern="1200" baseline="0" dirty="0">
              <a:solidFill>
                <a:schemeClr val="tx1"/>
              </a:solidFill>
              <a:latin typeface="+mn-lt"/>
              <a:ea typeface="+mn-ea"/>
              <a:cs typeface="+mn-cs"/>
            </a:endParaRPr>
          </a:p>
          <a:p>
            <a:endParaRPr lang="en-US" sz="11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Just like other tobacco and nicotine products, youth may get e-cigarettes from friends who vape or from local or online stores that do not abide by Massachusetts’ restrictions on sales,. If you wish to report one of these sales violations, call 1-800-992-1895 or contact your local Board of Health.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100" dirty="0">
              <a:latin typeface="+mn-lt"/>
              <a:cs typeface="Helvetica" pitchFamily="-8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100" dirty="0">
                <a:latin typeface="+mn-lt"/>
                <a:cs typeface="Helvetica" pitchFamily="-84" charset="0"/>
              </a:rPr>
              <a:t>This availability sends the message that these products are normal and fine – and availability leads to impulse buys.</a:t>
            </a:r>
            <a:r>
              <a:rPr lang="en-US" altLang="en-US" sz="1100" baseline="0" dirty="0">
                <a:latin typeface="+mn-lt"/>
                <a:cs typeface="Helvetica" pitchFamily="-8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100" baseline="0" dirty="0">
              <a:latin typeface="+mn-lt"/>
              <a:cs typeface="Helvetica" pitchFamily="-8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100" baseline="0" dirty="0">
                <a:latin typeface="+mn-lt"/>
                <a:cs typeface="Helvetica" pitchFamily="-84" charset="0"/>
              </a:rPr>
              <a:t>The more you see them, the more likely you are to buy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100" baseline="0" dirty="0">
              <a:latin typeface="+mn-lt"/>
              <a:cs typeface="Helvetica" pitchFamily="-8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100" dirty="0">
                <a:latin typeface="+mn-lt"/>
                <a:cs typeface="Helvetica" pitchFamily="-84" charset="0"/>
              </a:rPr>
              <a:t>Research shows that kids who shop at stores with tobacco two or more times a week are 64% more likely to start smoking than their peers who don’t.</a:t>
            </a:r>
            <a:r>
              <a:rPr lang="en-US" altLang="en-US" sz="1100" baseline="30000" dirty="0">
                <a:latin typeface="+mn-lt"/>
                <a:cs typeface="Helvetica" pitchFamily="-84" charset="0"/>
              </a:rPr>
              <a:t>*</a:t>
            </a:r>
            <a:endParaRPr lang="en-US" altLang="en-US" sz="1100" dirty="0">
              <a:latin typeface="+mn-lt"/>
              <a:cs typeface="Helvetica" pitchFamily="-8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100" dirty="0">
                <a:latin typeface="+mn-lt"/>
              </a:rPr>
              <a:t>(*Henriksen, Schleicher, Feighery and Fortmann. A Longitudinal</a:t>
            </a:r>
            <a:r>
              <a:rPr lang="en-US" altLang="en-US" sz="1100" baseline="0" dirty="0">
                <a:latin typeface="+mn-lt"/>
              </a:rPr>
              <a:t> Study of Exposure to Retail Cigarette Advertising and Smoking Initiation. </a:t>
            </a:r>
            <a:r>
              <a:rPr lang="en-US" altLang="en-US" sz="1100" i="1" dirty="0">
                <a:latin typeface="+mn-lt"/>
              </a:rPr>
              <a:t>Pediatrics: The Official Journal of the American Academy of Pediatrics</a:t>
            </a:r>
            <a:r>
              <a:rPr lang="en-US" altLang="en-US" sz="1100" dirty="0">
                <a:latin typeface="+mn-lt"/>
              </a:rPr>
              <a:t>. July 19, 2010, DOI: 10.1542/peds.2009 3021)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100" dirty="0">
              <a:latin typeface="+mn-lt"/>
              <a:cs typeface="Helvetica" pitchFamily="-8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mn-lt"/>
              </a:rPr>
              <a:t>Governor Baker signed legislation in 2018 that </a:t>
            </a:r>
            <a:r>
              <a:rPr lang="en-US" sz="1100" kern="1200" dirty="0">
                <a:solidFill>
                  <a:schemeClr val="tx1"/>
                </a:solidFill>
                <a:effectLst/>
                <a:latin typeface="+mn-lt"/>
                <a:ea typeface="+mn-ea"/>
                <a:cs typeface="+mn-cs"/>
              </a:rPr>
              <a:t>prohibits the sale of tobacco products by any pharmacy, hospital, or other entity that offers health care services or that employs any licensed health care providers</a:t>
            </a:r>
            <a:r>
              <a:rPr lang="en-US" sz="1100" kern="1200" baseline="0" dirty="0">
                <a:solidFill>
                  <a:schemeClr val="tx1"/>
                </a:solidFill>
                <a:effectLst/>
                <a:latin typeface="+mn-lt"/>
                <a:ea typeface="+mn-ea"/>
                <a:cs typeface="+mn-cs"/>
              </a:rPr>
              <a:t> – as of December 31, 2018 tobacco was no longer available in your local pharmacy.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effectLst/>
                <a:latin typeface="+mn-lt"/>
                <a:ea typeface="+mn-ea"/>
                <a:cs typeface="+mn-cs"/>
              </a:rPr>
              <a:t>And the next slide provides information An Act Modernizing Tobacco Control, which is changing the look of the tobacco retail environment for our youth.</a:t>
            </a:r>
            <a:endParaRPr lang="en-US" sz="11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100" dirty="0">
              <a:latin typeface="+mn-lt"/>
              <a:cs typeface="Helvetica" pitchFamily="-84" charset="0"/>
            </a:endParaRP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16</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December 11, 2019, the state’s Public Health Council approved new regulations that restrict the sale of nicotine vaping and flavored vaping and tobacco products. This action follows the Legislature passing and Governor Charlie Baker signing into law An Act Modernizing Tobacco Control, which provided the Massachusetts Department of Public Health with additional authority to regulate access to tobacco and electronic nicotine delivery systems, including vapes.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5C81E5-51A0-5547-9E3E-70C0BC38FA7E}" type="slidenum">
              <a:rPr lang="en-US" smtClean="0"/>
              <a:t>17</a:t>
            </a:fld>
            <a:endParaRPr lang="en-US" dirty="0"/>
          </a:p>
        </p:txBody>
      </p:sp>
    </p:spTree>
    <p:extLst>
      <p:ext uri="{BB962C8B-B14F-4D97-AF65-F5344CB8AC3E}">
        <p14:creationId xmlns:p14="http://schemas.microsoft.com/office/powerpoint/2010/main" val="178854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18</a:t>
            </a:fld>
            <a:endParaRPr lang="en-US" dirty="0"/>
          </a:p>
        </p:txBody>
      </p:sp>
    </p:spTree>
    <p:extLst>
      <p:ext uri="{BB962C8B-B14F-4D97-AF65-F5344CB8AC3E}">
        <p14:creationId xmlns:p14="http://schemas.microsoft.com/office/powerpoint/2010/main" val="96840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Talking Points:</a:t>
            </a:r>
            <a:endParaRPr lang="en-US" sz="1100" b="0" i="0" u="none" strike="noStrike" kern="1200" baseline="0" dirty="0">
              <a:solidFill>
                <a:schemeClr val="tx1"/>
              </a:solidFill>
              <a:latin typeface="+mn-lt"/>
              <a:ea typeface="+mn-ea"/>
              <a:cs typeface="+mn-cs"/>
            </a:endParaRPr>
          </a:p>
          <a:p>
            <a:endParaRPr lang="en-US" sz="1100" b="1"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What is vaping? </a:t>
            </a:r>
            <a:r>
              <a:rPr lang="en-US" sz="1100" b="0" i="0" u="none" strike="noStrike" kern="1200" baseline="0" dirty="0">
                <a:solidFill>
                  <a:schemeClr val="tx1"/>
                </a:solidFill>
                <a:latin typeface="+mn-lt"/>
                <a:ea typeface="+mn-ea"/>
                <a:cs typeface="+mn-cs"/>
              </a:rPr>
              <a:t>Vaping is the act of inhaling and exhaling the aerosol (often called vapor) produced by an e-cigarette or similar battery-powered device. </a:t>
            </a:r>
          </a:p>
          <a:p>
            <a:endParaRPr lang="en-US" sz="1100" b="1"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What is an e-cigarette? </a:t>
            </a:r>
            <a:r>
              <a:rPr lang="en-US" sz="1100" b="0" i="0" u="none" strike="noStrike" kern="1200" baseline="0" dirty="0">
                <a:solidFill>
                  <a:schemeClr val="tx1"/>
                </a:solidFill>
                <a:latin typeface="+mn-lt"/>
                <a:ea typeface="+mn-ea"/>
                <a:cs typeface="+mn-cs"/>
              </a:rPr>
              <a:t>E-cigarettes are battery-powered vaporizers that simulate the action and sensation of smoking.</a:t>
            </a:r>
          </a:p>
          <a:p>
            <a:endParaRPr lang="en-US" sz="1100" b="1"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What are other names for e-cigarettes? </a:t>
            </a:r>
            <a:r>
              <a:rPr lang="en-US" sz="1100" b="0" i="0" u="none" strike="noStrike" kern="1200" baseline="0" dirty="0">
                <a:solidFill>
                  <a:schemeClr val="tx1"/>
                </a:solidFill>
                <a:latin typeface="+mn-lt"/>
                <a:ea typeface="+mn-ea"/>
                <a:cs typeface="+mn-cs"/>
              </a:rPr>
              <a:t>They are also known as e-cigs, vape pens, e-hookahs, e-pipes, tanks, mods, vapes, electronic nicotine delivery systems, or ENDS, and more. Some people refer to vaping devices by their brand name such as JUUL, BO, Blu, and others.</a:t>
            </a:r>
          </a:p>
          <a:p>
            <a:endParaRPr lang="en-US" sz="11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5C81E5-51A0-5547-9E3E-70C0BC38FA7E}" type="slidenum">
              <a:rPr lang="en-US" smtClean="0"/>
              <a:t>19</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Talking Points:</a:t>
            </a:r>
          </a:p>
          <a:p>
            <a:pPr marL="0" marR="0" indent="0" algn="l" defTabSz="457200" rtl="0" eaLnBrk="1" fontAlgn="base"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E-cigarettes contain pre-filled pods or e-liquids/e-juices the user adds to the device. E-liquids generally consist of propylene glycol, glycerin, water, nicotine, and flavorings. Many of these pods and e-liquids come in fruit and candy flavors that appeal to youth.</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E-cigarettes produce an aerosol, commonly called vapor, which users inhale from the device and exhale. The aerosol can contain harmful and potentially harmful substances, including:</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Nicotine</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Ultrafine particles that can be inhaled deep into the lungs</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Flavoring such as diacetyl, a chemical linked to a serious lung disease</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Volatile organic compounds</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Cancer-causing chemicals</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Heavy metals such as nickel, tin, and lead</a:t>
            </a:r>
          </a:p>
        </p:txBody>
      </p:sp>
      <p:sp>
        <p:nvSpPr>
          <p:cNvPr id="4" name="Slide Number Placeholder 3"/>
          <p:cNvSpPr>
            <a:spLocks noGrp="1"/>
          </p:cNvSpPr>
          <p:nvPr>
            <p:ph type="sldNum" sz="quarter" idx="10"/>
          </p:nvPr>
        </p:nvSpPr>
        <p:spPr/>
        <p:txBody>
          <a:bodyPr/>
          <a:lstStyle/>
          <a:p>
            <a:fld id="{9F5C81E5-51A0-5547-9E3E-70C0BC38FA7E}" type="slidenum">
              <a:rPr lang="en-US" smtClean="0"/>
              <a:t>20</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slide for the presenter.</a:t>
            </a:r>
          </a:p>
          <a:p>
            <a:r>
              <a:rPr lang="en-US" dirty="0"/>
              <a:t>Especially for a parent-focused presentation, please introduce yourself and your</a:t>
            </a:r>
            <a:r>
              <a:rPr lang="en-US" baseline="0" dirty="0"/>
              <a:t> role.</a:t>
            </a:r>
          </a:p>
          <a:p>
            <a:endParaRPr lang="en-US" baseline="0" dirty="0"/>
          </a:p>
        </p:txBody>
      </p:sp>
      <p:sp>
        <p:nvSpPr>
          <p:cNvPr id="4" name="Slide Number Placeholder 3"/>
          <p:cNvSpPr>
            <a:spLocks noGrp="1"/>
          </p:cNvSpPr>
          <p:nvPr>
            <p:ph type="sldNum" sz="quarter" idx="10"/>
          </p:nvPr>
        </p:nvSpPr>
        <p:spPr/>
        <p:txBody>
          <a:bodyPr/>
          <a:lstStyle/>
          <a:p>
            <a:fld id="{9F5C81E5-51A0-5547-9E3E-70C0BC38FA7E}" type="slidenum">
              <a:rPr lang="en-US" smtClean="0"/>
              <a:t>2</a:t>
            </a:fld>
            <a:endParaRPr lang="en-US" dirty="0"/>
          </a:p>
        </p:txBody>
      </p:sp>
    </p:spTree>
    <p:extLst>
      <p:ext uri="{BB962C8B-B14F-4D97-AF65-F5344CB8AC3E}">
        <p14:creationId xmlns:p14="http://schemas.microsoft.com/office/powerpoint/2010/main" val="178201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Talking Points:</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E-cigarettes come in many different sizes, types, and colors.</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Some e-cigarettes are made to look like regular cigarettes, cigars, or pipes. Some resemble pens, small electronic devices such as USB sticks, and other everyday items. The products that are designed to resemble small electronic devices are often compact and allow for discreet carrying and use—at home, in school hallways and bathrooms, and even in classrooms.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5C81E5-51A0-5547-9E3E-70C0BC38FA7E}" type="slidenum">
              <a:rPr lang="en-US" smtClean="0"/>
              <a:t>21</a:t>
            </a:fld>
            <a:endParaRPr lang="en-US" dirty="0"/>
          </a:p>
        </p:txBody>
      </p:sp>
    </p:spTree>
    <p:extLst>
      <p:ext uri="{BB962C8B-B14F-4D97-AF65-F5344CB8AC3E}">
        <p14:creationId xmlns:p14="http://schemas.microsoft.com/office/powerpoint/2010/main" val="109864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 Points:</a:t>
            </a:r>
          </a:p>
          <a:p>
            <a:endParaRPr lang="en-US" sz="1100" dirty="0"/>
          </a:p>
          <a:p>
            <a:r>
              <a:rPr lang="en-US" sz="1100" b="1" i="0" kern="1200" dirty="0">
                <a:solidFill>
                  <a:schemeClr val="tx1"/>
                </a:solidFill>
                <a:effectLst/>
                <a:latin typeface="+mn-lt"/>
                <a:ea typeface="+mn-ea"/>
                <a:cs typeface="+mn-cs"/>
              </a:rPr>
              <a:t>Rechargeable e-cigarettes </a:t>
            </a:r>
            <a:r>
              <a:rPr lang="en-US" sz="1100" b="0" i="0" kern="1200" dirty="0">
                <a:solidFill>
                  <a:schemeClr val="tx1"/>
                </a:solidFill>
                <a:effectLst/>
                <a:latin typeface="+mn-lt"/>
                <a:ea typeface="+mn-ea"/>
                <a:cs typeface="+mn-cs"/>
              </a:rPr>
              <a:t>often look like small electronic devices such as a USB stick. Common brand names are JUUL, Bo, and </a:t>
            </a:r>
            <a:r>
              <a:rPr lang="en-US" sz="1100" b="0" i="1" kern="1200" dirty="0">
                <a:solidFill>
                  <a:schemeClr val="tx1"/>
                </a:solidFill>
                <a:effectLst/>
                <a:latin typeface="+mn-lt"/>
                <a:ea typeface="+mn-ea"/>
                <a:cs typeface="+mn-cs"/>
              </a:rPr>
              <a:t>my</a:t>
            </a:r>
            <a:r>
              <a:rPr lang="en-US" sz="1100" b="0" i="0" kern="1200" dirty="0">
                <a:solidFill>
                  <a:schemeClr val="tx1"/>
                </a:solidFill>
                <a:effectLst/>
                <a:latin typeface="+mn-lt"/>
                <a:ea typeface="+mn-ea"/>
                <a:cs typeface="+mn-cs"/>
              </a:rPr>
              <a:t>blu. They frequently are sold with pre-filled cartridges or pods.</a:t>
            </a:r>
          </a:p>
          <a:p>
            <a:endParaRPr lang="en-US" sz="1100" b="0" i="0" kern="1200" baseline="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Disposable e-cigarettes </a:t>
            </a:r>
            <a:r>
              <a:rPr lang="en-US" sz="1100" b="0" i="0" kern="1200" dirty="0">
                <a:solidFill>
                  <a:schemeClr val="tx1"/>
                </a:solidFill>
                <a:effectLst/>
                <a:latin typeface="+mn-lt"/>
                <a:ea typeface="+mn-ea"/>
                <a:cs typeface="+mn-cs"/>
              </a:rPr>
              <a:t>often appear like actual, filter cigarettes in both shape and coloring. Common brand names include Zig Zag, Vapor4Life, V2, and White Cloud.</a:t>
            </a:r>
            <a:endParaRPr lang="en-US" sz="1100" b="0" i="0" kern="1200" baseline="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It</a:t>
            </a:r>
            <a:r>
              <a:rPr lang="en-US" sz="1100" b="0" i="0" kern="1200" baseline="0" dirty="0">
                <a:solidFill>
                  <a:schemeClr val="tx1"/>
                </a:solidFill>
                <a:effectLst/>
                <a:latin typeface="+mn-lt"/>
                <a:ea typeface="+mn-ea"/>
                <a:cs typeface="+mn-cs"/>
              </a:rPr>
              <a:t> is helpful to note that many types of e-cigarettes are rechargeable, except for disposable e-cigarettes which are disposed of after the initial charge of the battery is depleted.</a:t>
            </a:r>
          </a:p>
          <a:p>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22</a:t>
            </a:fld>
            <a:endParaRPr lang="en-US" dirty="0"/>
          </a:p>
        </p:txBody>
      </p:sp>
    </p:spTree>
    <p:extLst>
      <p:ext uri="{BB962C8B-B14F-4D97-AF65-F5344CB8AC3E}">
        <p14:creationId xmlns:p14="http://schemas.microsoft.com/office/powerpoint/2010/main" val="109864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 Points:</a:t>
            </a:r>
          </a:p>
          <a:p>
            <a:endParaRPr lang="en-US" sz="1100" dirty="0"/>
          </a:p>
          <a:p>
            <a:r>
              <a:rPr lang="en-US" sz="1100" b="1" i="0" kern="1200" dirty="0">
                <a:solidFill>
                  <a:schemeClr val="tx1"/>
                </a:solidFill>
                <a:effectLst/>
                <a:latin typeface="+mn-lt"/>
                <a:ea typeface="+mn-ea"/>
                <a:cs typeface="+mn-cs"/>
              </a:rPr>
              <a:t>Tank systems </a:t>
            </a:r>
            <a:r>
              <a:rPr lang="en-US" sz="1100" b="0" i="0" kern="1200" dirty="0">
                <a:solidFill>
                  <a:schemeClr val="tx1"/>
                </a:solidFill>
                <a:effectLst/>
                <a:latin typeface="+mn-lt"/>
                <a:ea typeface="+mn-ea"/>
                <a:cs typeface="+mn-cs"/>
              </a:rPr>
              <a:t>come in medium- to large-size devices that bear little or no resemblance to other tobacco products. They come in disposable and “rebuildable” versions, under brand names such as Aspire, Smok, Vaporesso, and Kangertech</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Medium-sized tank vaping devices are commonly referred to as </a:t>
            </a:r>
            <a:r>
              <a:rPr lang="en-US" sz="1100" b="1" i="0" kern="1200" dirty="0">
                <a:solidFill>
                  <a:schemeClr val="tx1"/>
                </a:solidFill>
                <a:effectLst/>
                <a:latin typeface="+mn-lt"/>
                <a:ea typeface="+mn-ea"/>
                <a:cs typeface="+mn-cs"/>
              </a:rPr>
              <a:t>vape pens</a:t>
            </a:r>
            <a:r>
              <a:rPr lang="en-US" sz="1100" b="0" i="0" kern="1200" dirty="0">
                <a:solidFill>
                  <a:schemeClr val="tx1"/>
                </a:solidFill>
                <a:effectLst/>
                <a:latin typeface="+mn-lt"/>
                <a:ea typeface="+mn-ea"/>
                <a:cs typeface="+mn-cs"/>
              </a:rPr>
              <a:t>.  They are generally more compact than other vape devices and are relatively easy to conceal. Pens have often been used discreetly by youth at school and home.  Common pen brands include JUUL, Aspire, Apollo, and Kanger among others.</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23</a:t>
            </a:fld>
            <a:endParaRPr lang="en-US" dirty="0"/>
          </a:p>
        </p:txBody>
      </p:sp>
    </p:spTree>
    <p:extLst>
      <p:ext uri="{BB962C8B-B14F-4D97-AF65-F5344CB8AC3E}">
        <p14:creationId xmlns:p14="http://schemas.microsoft.com/office/powerpoint/2010/main" val="732343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kern="1200" dirty="0">
                <a:solidFill>
                  <a:schemeClr val="tx1"/>
                </a:solidFill>
                <a:effectLst/>
                <a:latin typeface="+mn-lt"/>
                <a:ea typeface="+mn-ea"/>
                <a:cs typeface="+mn-cs"/>
              </a:rPr>
              <a:t>Talking Points:</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As</a:t>
            </a:r>
            <a:r>
              <a:rPr lang="en-US" sz="1100" b="0" i="0" kern="1200" baseline="0" dirty="0">
                <a:solidFill>
                  <a:schemeClr val="tx1"/>
                </a:solidFill>
                <a:effectLst/>
                <a:latin typeface="+mn-lt"/>
                <a:ea typeface="+mn-ea"/>
                <a:cs typeface="+mn-cs"/>
              </a:rPr>
              <a:t> we talked about under the tactic of “sweet,” </a:t>
            </a:r>
            <a:r>
              <a:rPr lang="en-US" sz="1100" b="0" i="0" kern="1200" dirty="0">
                <a:solidFill>
                  <a:schemeClr val="tx1"/>
                </a:solidFill>
                <a:effectLst/>
                <a:latin typeface="+mn-lt"/>
                <a:ea typeface="+mn-ea"/>
                <a:cs typeface="+mn-cs"/>
              </a:rPr>
              <a:t>E-cigarettes and other vaping devices are considered either open or closed systems.  In open systems, the user adds the e-liquid (commonly referred to as e-juice). In closed systems, the user uses pre-filled cartridges or pods.  The vaping devices convert the e-liquids into an inhalable aerosol.</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E-liquids/juices come in thousands of flavors including chocolate, cotton candy, fruit punch, gummi bear, banana, peach, lime, and many others. Flavors are often cited as the main reason youth try these products.</a:t>
            </a: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24</a:t>
            </a:fld>
            <a:endParaRPr lang="en-US" dirty="0"/>
          </a:p>
        </p:txBody>
      </p:sp>
    </p:spTree>
    <p:extLst>
      <p:ext uri="{BB962C8B-B14F-4D97-AF65-F5344CB8AC3E}">
        <p14:creationId xmlns:p14="http://schemas.microsoft.com/office/powerpoint/2010/main" val="330045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Tobacco and vaping</a:t>
            </a:r>
            <a:r>
              <a:rPr lang="en-US" baseline="0" dirty="0"/>
              <a:t> </a:t>
            </a:r>
            <a:r>
              <a:rPr lang="en-US" dirty="0"/>
              <a:t>companies appear to be introducing many new types of e-cigarettes that are sleek, concealable, and modern. </a:t>
            </a:r>
          </a:p>
          <a:p>
            <a:endParaRPr lang="en-US" dirty="0"/>
          </a:p>
          <a:p>
            <a:r>
              <a:rPr lang="en-US" dirty="0"/>
              <a:t>Some vendors state that they can’t keep up with the volume of new e-cigarette products. </a:t>
            </a:r>
          </a:p>
          <a:p>
            <a:endParaRPr lang="en-US" dirty="0"/>
          </a:p>
          <a:p>
            <a:r>
              <a:rPr lang="en-US" dirty="0"/>
              <a:t>Major tobacco companies and independent companies are producing these types of e-cigarettes. </a:t>
            </a:r>
          </a:p>
          <a:p>
            <a:endParaRPr lang="en-US" dirty="0"/>
          </a:p>
          <a:p>
            <a:r>
              <a:rPr lang="en-US" dirty="0"/>
              <a:t>Many of the new e-cigarettes closely resemble the design features of JUUL. In addition to the JUUL style that look like a USB stick, new concealable e-cigarettes have been introduced in additional shapes. </a:t>
            </a:r>
          </a:p>
          <a:p>
            <a:endParaRPr lang="en-US" dirty="0"/>
          </a:p>
          <a:p>
            <a:r>
              <a:rPr lang="en-US" dirty="0"/>
              <a:t>Companies are also now introducing pre-charged, completely disposable e-cigarettes. (From Campaign</a:t>
            </a:r>
            <a:r>
              <a:rPr lang="en-US" baseline="0" dirty="0"/>
              <a:t> for Tobacco-Free Kids)</a:t>
            </a:r>
          </a:p>
          <a:p>
            <a:endParaRPr lang="en-US" baseline="0" dirty="0"/>
          </a:p>
          <a:p>
            <a:r>
              <a:rPr lang="en-US" baseline="0" dirty="0"/>
              <a:t>IQOS is a newer product with “heat, not burn” technology.</a:t>
            </a:r>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25</a:t>
            </a:fld>
            <a:endParaRPr lang="en-US" dirty="0"/>
          </a:p>
        </p:txBody>
      </p:sp>
    </p:spTree>
    <p:extLst>
      <p:ext uri="{BB962C8B-B14F-4D97-AF65-F5344CB8AC3E}">
        <p14:creationId xmlns:p14="http://schemas.microsoft.com/office/powerpoint/2010/main" val="1058341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 Points:</a:t>
            </a:r>
          </a:p>
          <a:p>
            <a:endParaRPr lang="en-US" sz="1100" dirty="0"/>
          </a:p>
          <a:p>
            <a:r>
              <a:rPr lang="en-US" sz="1200" b="0" i="0" kern="1200" dirty="0">
                <a:solidFill>
                  <a:schemeClr val="tx1"/>
                </a:solidFill>
                <a:effectLst/>
                <a:latin typeface="+mn-lt"/>
                <a:ea typeface="+mn-ea"/>
                <a:cs typeface="+mn-cs"/>
              </a:rPr>
              <a:t>E-cigarettes create an aerosol by using a battery to heat up liquid that usually contains nicotine, flavorings, and other additives. Users inhale this aerosol into their lungs. E-cigarettes can also be used to deliver cannabinoids such as marijuana, and other drugs.</a:t>
            </a:r>
            <a:endParaRPr lang="en-US" sz="1100" baseline="0" dirty="0"/>
          </a:p>
          <a:p>
            <a:endParaRPr lang="en-US" sz="1100" baseline="0" dirty="0"/>
          </a:p>
          <a:p>
            <a:r>
              <a:rPr lang="en-US" sz="1100" baseline="0" dirty="0"/>
              <a:t>Image and language pulled from: https://e-cigarettes.surgeongeneral.gov/getthefacts.html </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26</a:t>
            </a:fld>
            <a:endParaRPr lang="en-US" dirty="0"/>
          </a:p>
        </p:txBody>
      </p:sp>
    </p:spTree>
    <p:extLst>
      <p:ext uri="{BB962C8B-B14F-4D97-AF65-F5344CB8AC3E}">
        <p14:creationId xmlns:p14="http://schemas.microsoft.com/office/powerpoint/2010/main" val="1388895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 Points:</a:t>
            </a:r>
          </a:p>
          <a:p>
            <a:endParaRPr lang="en-US" sz="1100" dirty="0"/>
          </a:p>
          <a:p>
            <a:r>
              <a:rPr lang="en-US" sz="1100" dirty="0"/>
              <a:t>Many people</a:t>
            </a:r>
            <a:r>
              <a:rPr lang="en-US" sz="1100" baseline="0" dirty="0"/>
              <a:t> specifically ask if e-cigarettes can be used to vape marijuana.  The answer is yes.</a:t>
            </a:r>
            <a:endParaRPr lang="en-US" sz="1100" dirty="0"/>
          </a:p>
          <a:p>
            <a:endParaRPr lang="en-US" sz="1100" dirty="0"/>
          </a:p>
          <a:p>
            <a:r>
              <a:rPr lang="en-US" sz="1100" dirty="0"/>
              <a:t>Marijuana can be vaped</a:t>
            </a:r>
            <a:r>
              <a:rPr lang="en-US" sz="1100" baseline="0" dirty="0"/>
              <a:t> in o</a:t>
            </a:r>
            <a:r>
              <a:rPr lang="en-US" sz="1100" dirty="0"/>
              <a:t>pen systems, that require the user to add the e-juice</a:t>
            </a:r>
          </a:p>
          <a:p>
            <a:endParaRPr lang="en-US" sz="1100" dirty="0"/>
          </a:p>
          <a:p>
            <a:r>
              <a:rPr lang="en-US" sz="1100" dirty="0"/>
              <a:t>Closed systems (those that use pre-filled pods) can also be altered to vape substances other than nicotine.</a:t>
            </a: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27</a:t>
            </a:fld>
            <a:endParaRPr lang="en-US" dirty="0"/>
          </a:p>
        </p:txBody>
      </p:sp>
    </p:spTree>
    <p:extLst>
      <p:ext uri="{BB962C8B-B14F-4D97-AF65-F5344CB8AC3E}">
        <p14:creationId xmlns:p14="http://schemas.microsoft.com/office/powerpoint/2010/main" val="192150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Talking Points:</a:t>
            </a:r>
          </a:p>
          <a:p>
            <a:endParaRPr lang="en-US" sz="11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Centers for Disease Control and Prevention, </a:t>
            </a:r>
            <a:r>
              <a:rPr lang="en-US" sz="1200" b="1" i="1" kern="1200" dirty="0">
                <a:solidFill>
                  <a:schemeClr val="tx1"/>
                </a:solidFill>
                <a:effectLst/>
                <a:latin typeface="+mn-lt"/>
                <a:ea typeface="+mn-ea"/>
                <a:cs typeface="+mn-cs"/>
              </a:rPr>
              <a:t>e-cigarettes are not safe for youth, young adults, pregnant women, or adults who do not currently use tobacco products. </a:t>
            </a:r>
            <a:r>
              <a:rPr lang="en-US" sz="1200" kern="1200" dirty="0">
                <a:solidFill>
                  <a:schemeClr val="tx1"/>
                </a:solidFill>
                <a:effectLst/>
                <a:latin typeface="+mn-lt"/>
                <a:ea typeface="+mn-ea"/>
                <a:cs typeface="+mn-cs"/>
              </a:rPr>
              <a:t>E-cigarettes have not been approved by the FDA as a smoking cessation device and additional research is needed to help understand long-term health effects of e-cigarette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the publication of this presentation</a:t>
            </a:r>
            <a:r>
              <a:rPr lang="en-US" sz="1200" kern="1200" baseline="0" dirty="0">
                <a:solidFill>
                  <a:schemeClr val="tx1"/>
                </a:solidFill>
                <a:effectLst/>
                <a:latin typeface="+mn-lt"/>
                <a:ea typeface="+mn-ea"/>
                <a:cs typeface="+mn-cs"/>
              </a:rPr>
              <a:t> (February 2020)</a:t>
            </a:r>
            <a:r>
              <a:rPr lang="en-US" sz="1200" kern="1200" dirty="0">
                <a:solidFill>
                  <a:schemeClr val="tx1"/>
                </a:solidFill>
                <a:effectLst/>
                <a:latin typeface="+mn-lt"/>
                <a:ea typeface="+mn-ea"/>
                <a:cs typeface="+mn-cs"/>
              </a:rPr>
              <a:t>, the Centers for Disease Control and Prevention and the Food and Drug Administration are investigating the cause of e-cigarette, or vaping, product use associated lung injury (EVALI). For updated information on the lung injury associated with vaping, visit the CDC’s website on the topic at </a:t>
            </a:r>
            <a:r>
              <a:rPr lang="en-US" sz="1200" u="sng" kern="1200" dirty="0">
                <a:solidFill>
                  <a:schemeClr val="tx1"/>
                </a:solidFill>
                <a:effectLst/>
                <a:latin typeface="+mn-lt"/>
                <a:ea typeface="+mn-ea"/>
                <a:cs typeface="+mn-cs"/>
                <a:hlinkClick r:id="rId3"/>
              </a:rPr>
              <a:t>http://bit.ly/2s5Hiz0</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There can be serious lung issues due to e-cigarette use that are not officially diagnosed as EVALI.</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Secondhand</a:t>
            </a:r>
            <a:r>
              <a:rPr lang="en-US" sz="1100" b="1" i="0" kern="1200" baseline="0" dirty="0">
                <a:solidFill>
                  <a:schemeClr val="tx1"/>
                </a:solidFill>
                <a:effectLst/>
                <a:latin typeface="+mn-lt"/>
                <a:ea typeface="+mn-ea"/>
                <a:cs typeface="+mn-cs"/>
              </a:rPr>
              <a:t> vape </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According the Surgeon General, the aerosol from e-cigarettes is not harmless. It can contain harmful and potentially harmful chemicals, including nicotine; ultrafine particles that can be inhaled deep into the lungs; flavoring such diacetyl, a chemical linked to a serious lung disease; volatile organic compounds such as benzene, which is found in car exhaust; and heavy metals, such as nickel, tin, and lead.</a:t>
            </a:r>
          </a:p>
          <a:p>
            <a:endParaRPr lang="en-US" sz="1100" b="0" i="0" kern="1200" dirty="0">
              <a:solidFill>
                <a:schemeClr val="tx1"/>
              </a:solidFill>
              <a:effectLst/>
              <a:latin typeface="+mn-lt"/>
              <a:ea typeface="+mn-ea"/>
              <a:cs typeface="+mn-cs"/>
            </a:endParaRPr>
          </a:p>
          <a:p>
            <a:endParaRPr lang="en-US" sz="1100" b="1"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Other</a:t>
            </a:r>
            <a:r>
              <a:rPr lang="en-US" sz="1100" b="1" i="0" kern="1200" baseline="0" dirty="0">
                <a:solidFill>
                  <a:schemeClr val="tx1"/>
                </a:solidFill>
                <a:effectLst/>
                <a:latin typeface="+mn-lt"/>
                <a:ea typeface="+mn-ea"/>
                <a:cs typeface="+mn-cs"/>
              </a:rPr>
              <a:t> Harms</a:t>
            </a:r>
            <a:endParaRPr lang="en-US" sz="1100" b="1"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Due to nicotine content, e-liquids are dangerous to small children and pets. The Massachusetts Attorney General requires that nicotine liquid and gel be sold in appropriate child-resistant packaging.</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Defective e-cigarette batteries have caused fires and explosions, some of which have resulted in serious injuries.</a:t>
            </a:r>
          </a:p>
          <a:p>
            <a:pPr fontAlgn="base"/>
            <a:endParaRPr lang="en-US" sz="1100" b="0" i="0" kern="1200" dirty="0">
              <a:solidFill>
                <a:schemeClr val="tx1"/>
              </a:solidFill>
              <a:effectLst/>
              <a:latin typeface="+mn-lt"/>
              <a:ea typeface="+mn-ea"/>
              <a:cs typeface="+mn-cs"/>
            </a:endParaRP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28</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a:t>
            </a:r>
            <a:r>
              <a:rPr lang="en-US" sz="1100" baseline="0" dirty="0"/>
              <a:t> community based organizations:  You can replace the phrase “our students” with a more appropriate phrase for your organization or program.</a:t>
            </a:r>
          </a:p>
          <a:p>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Talking Points:</a:t>
            </a:r>
          </a:p>
          <a:p>
            <a:endParaRPr lang="en-US" sz="1100" baseline="0" dirty="0"/>
          </a:p>
          <a:p>
            <a:r>
              <a:rPr lang="en-US" sz="1100" baseline="0" dirty="0"/>
              <a:t>You might also observe signs of nicotine addiction, which could </a:t>
            </a:r>
            <a:r>
              <a:rPr lang="en-US" sz="1100" kern="1200" dirty="0">
                <a:solidFill>
                  <a:schemeClr val="tx1"/>
                </a:solidFill>
                <a:effectLst/>
                <a:latin typeface="+mn-lt"/>
                <a:ea typeface="+mn-ea"/>
                <a:cs typeface="+mn-cs"/>
              </a:rPr>
              <a:t>include leaving the class frequently (students feeling a need to use nicotine) and symptoms of withdrawal when they have gone long periods without vaping such anxiety, irritability, restlessness, difficulty concentrating, depressed mood, frustration, and anger (source</a:t>
            </a:r>
            <a:r>
              <a:rPr lang="en-US" sz="1100" u="sng" kern="1200" dirty="0">
                <a:solidFill>
                  <a:schemeClr val="tx1"/>
                </a:solidFill>
                <a:effectLst/>
                <a:latin typeface="+mn-lt"/>
                <a:ea typeface="+mn-ea"/>
                <a:cs typeface="+mn-cs"/>
                <a:hlinkClick r:id="rId3"/>
              </a:rPr>
              <a:t>: Mayo Clinic</a:t>
            </a:r>
            <a:r>
              <a:rPr lang="en-US" sz="1100" kern="1200" dirty="0">
                <a:solidFill>
                  <a:schemeClr val="tx1"/>
                </a:solidFill>
                <a:effectLst/>
                <a:latin typeface="+mn-lt"/>
                <a:ea typeface="+mn-ea"/>
                <a:cs typeface="+mn-cs"/>
              </a:rPr>
              <a:t>))</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29</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a:t>
            </a:r>
            <a:r>
              <a:rPr lang="en-US" sz="1100" baseline="0" dirty="0"/>
              <a:t> Points:</a:t>
            </a:r>
          </a:p>
          <a:p>
            <a:endParaRPr lang="en-US" sz="1100" baseline="0" dirty="0"/>
          </a:p>
          <a:p>
            <a:r>
              <a:rPr lang="en-US" sz="1100" baseline="0" dirty="0"/>
              <a:t>What are the policies and procedures our school/organization has in place to address vaping?</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30</a:t>
            </a:fld>
            <a:endParaRPr lang="en-US" dirty="0"/>
          </a:p>
        </p:txBody>
      </p:sp>
    </p:spTree>
    <p:extLst>
      <p:ext uri="{BB962C8B-B14F-4D97-AF65-F5344CB8AC3E}">
        <p14:creationId xmlns:p14="http://schemas.microsoft.com/office/powerpoint/2010/main" val="96840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You</a:t>
            </a:r>
            <a:r>
              <a:rPr lang="en-US" sz="1100" baseline="0" dirty="0"/>
              <a:t> can adjust the agenda according to your needs.  Feel free to add additional sections or take away sections that may not be relevant for your meeting.</a:t>
            </a:r>
          </a:p>
          <a:p>
            <a:endParaRPr lang="en-US" sz="1100" baseline="0" dirty="0"/>
          </a:p>
          <a:p>
            <a:r>
              <a:rPr lang="en-US" sz="1100" baseline="0" dirty="0"/>
              <a:t>If your time is limited, please see the presentation guidance document for suggested content to cover.</a:t>
            </a:r>
          </a:p>
        </p:txBody>
      </p:sp>
      <p:sp>
        <p:nvSpPr>
          <p:cNvPr id="4" name="Slide Number Placeholder 3"/>
          <p:cNvSpPr>
            <a:spLocks noGrp="1"/>
          </p:cNvSpPr>
          <p:nvPr>
            <p:ph type="sldNum" sz="quarter" idx="10"/>
          </p:nvPr>
        </p:nvSpPr>
        <p:spPr/>
        <p:txBody>
          <a:bodyPr/>
          <a:lstStyle/>
          <a:p>
            <a:fld id="{9F5C81E5-51A0-5547-9E3E-70C0BC38FA7E}" type="slidenum">
              <a:rPr lang="en-US" smtClean="0"/>
              <a:t>3</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Talking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Massachusetts Smoke-Free Workplace Law </a:t>
            </a:r>
            <a:r>
              <a:rPr lang="en-US" sz="1100" dirty="0"/>
              <a:t>prohibits smoking in all enclosed workplaces, including public and private schools.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In addition, Massachusetts requires that all public schools through high school prohibit smoking on school grounds, on school buses, and at school sponsored events during normal school hours.  The law is commonly referred to as the “Education Reform Act” (MG.L. ch. 270, §22(b)(2); MGL c. 71, §§2A, 37H; c. 90, §7B(10)).  Governor</a:t>
            </a:r>
            <a:r>
              <a:rPr lang="en-US" sz="1100" baseline="0" dirty="0"/>
              <a:t> Baker signed legislation that amends the Education Reform Act to include e-cigarettes and other electronic nicotine delivery products.  This took effect December 31, 2018.</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Schools also create their own policies with regard to tobacco use on school property for students, staff and visitors.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r>
              <a:rPr lang="en-US" sz="1200" b="0" i="0" kern="1200" dirty="0">
                <a:solidFill>
                  <a:schemeClr val="tx1"/>
                </a:solidFill>
                <a:effectLst/>
                <a:latin typeface="+mn-lt"/>
                <a:ea typeface="+mn-ea"/>
                <a:cs typeface="+mn-cs"/>
              </a:rPr>
              <a:t>On December 11, 2019, the state’s Public Health Council approved new regulations that restrict the sale of nicotine vaping and flavored vaping and tobacco products. This action follows the Legislature passing and Governor Charlie Baker signing into law An Act Modernizing Tobacco Control, which provided the Massachusetts Department of Public Health with additional authority to regulate access to tobacco and electronic nicotine delivery systems, including vapes.</a:t>
            </a:r>
          </a:p>
          <a:p>
            <a:r>
              <a:rPr lang="en-US" sz="1200" b="0" i="0" kern="1200" dirty="0">
                <a:solidFill>
                  <a:schemeClr val="tx1"/>
                </a:solidFill>
                <a:effectLst/>
                <a:latin typeface="+mn-lt"/>
                <a:ea typeface="+mn-ea"/>
                <a:cs typeface="+mn-cs"/>
              </a:rPr>
              <a:t>The new law places the following restrictions: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Retail stores licensed to sell tobacco products, such as convenience stores, gas stations, and other retail outlets, are restricted to the sale of non-flavored nicotine products with a nicotine content of 35 milligrams per milliliter or less.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sale of non-flavored nicotine vaping products (with a nicotine content over 35 milligrams per milliliter) is restricted to licensed, adult-only retail tobacco stores and smoking bars.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sale and consumption of all flavored nicotine vaping products may only occur within licensed smoking bars.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Beginning June 1, 2020, the sale of flavored combustible cigarettes and other tobacco products, including menthol cigarettes and flavored chewing tobacco, will be restricted to licensed smoking bars where they may be sold only for on-site consumption. Also taking effect on June 1st is the addition of a 75 percent excise tax on the wholesale price of nicotine vaping products, in addition to the state’s 6.25 percent sales tax.</a:t>
            </a:r>
            <a:endParaRPr lang="en-US" sz="1200" dirty="0"/>
          </a:p>
        </p:txBody>
      </p:sp>
      <p:sp>
        <p:nvSpPr>
          <p:cNvPr id="4" name="Slide Number Placeholder 3"/>
          <p:cNvSpPr>
            <a:spLocks noGrp="1"/>
          </p:cNvSpPr>
          <p:nvPr>
            <p:ph type="sldNum" sz="quarter" idx="10"/>
          </p:nvPr>
        </p:nvSpPr>
        <p:spPr/>
        <p:txBody>
          <a:bodyPr/>
          <a:lstStyle/>
          <a:p>
            <a:fld id="{9F5C81E5-51A0-5547-9E3E-70C0BC38FA7E}" type="slidenum">
              <a:rPr lang="en-US" smtClean="0"/>
              <a:t>31</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Insert your own policies about vaping on this slide.  Add consecutive slides for more information,</a:t>
            </a:r>
            <a:r>
              <a:rPr lang="en-US" sz="1100" baseline="0" dirty="0"/>
              <a:t> if necessary.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Please see the Guidance document for suggested topics for this section.</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F5C81E5-51A0-5547-9E3E-70C0BC38FA7E}" type="slidenum">
              <a:rPr lang="en-US" smtClean="0"/>
              <a:t>32</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Insert your</a:t>
            </a:r>
            <a:r>
              <a:rPr lang="en-US" sz="1100" baseline="0" dirty="0"/>
              <a:t> own procedures about vaping on this slide.  For schools, if the School Resource Officer has a role or can provide resources, talk about it here.  Community Based organizations can take out this point.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On this slide you can also mention resources available to students/participants for assistance with tobacco/nicotine addiction or simply for questions/concerns about vaping in the school/organization.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Please see the Guidance document for suggested topics for this section.</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9F5C81E5-51A0-5547-9E3E-70C0BC38FA7E}" type="slidenum">
              <a:rPr lang="en-US" smtClean="0"/>
              <a:t>33</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34</a:t>
            </a:fld>
            <a:endParaRPr lang="en-US" dirty="0"/>
          </a:p>
        </p:txBody>
      </p:sp>
    </p:spTree>
    <p:extLst>
      <p:ext uri="{BB962C8B-B14F-4D97-AF65-F5344CB8AC3E}">
        <p14:creationId xmlns:p14="http://schemas.microsoft.com/office/powerpoint/2010/main" val="968408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Note:  If your school</a:t>
            </a:r>
            <a:r>
              <a:rPr lang="en-US" sz="1100" baseline="0" dirty="0"/>
              <a:t>/organization is doing something to address youth use of e-cigarettes (for example implementing the CATCH curriculum), it can be addressed on this slide.  </a:t>
            </a:r>
            <a:endParaRPr lang="en-US" sz="1100" dirty="0"/>
          </a:p>
          <a:p>
            <a:endParaRPr lang="en-US" sz="1100" dirty="0"/>
          </a:p>
          <a:p>
            <a:r>
              <a:rPr lang="en-US" sz="1100" dirty="0"/>
              <a:t>Talking Points:</a:t>
            </a:r>
          </a:p>
          <a:p>
            <a:endParaRPr lang="en-US" sz="1100" dirty="0"/>
          </a:p>
          <a:p>
            <a:r>
              <a:rPr lang="en-US" sz="1100" dirty="0"/>
              <a:t>The most important place to start is to educate ourselves  – be aware of what these products look like, what they might smell like, etc.</a:t>
            </a:r>
            <a:r>
              <a:rPr lang="en-US" sz="1100" baseline="0" dirty="0"/>
              <a:t>  </a:t>
            </a:r>
            <a:r>
              <a:rPr lang="en-US" sz="1100" b="1" baseline="0" dirty="0"/>
              <a:t>It is important to note that this presentation covered products that are currently on the market – there likely will be new and emerging products from the tobacco and vaping industries.  We need to keep our eyes and ears open and make one another aware if we see our students/participants with new products.</a:t>
            </a:r>
          </a:p>
          <a:p>
            <a:endParaRPr lang="en-US" sz="1100" b="1" baseline="0" dirty="0"/>
          </a:p>
          <a:p>
            <a:r>
              <a:rPr lang="en-US" sz="1100" b="0" baseline="0" dirty="0"/>
              <a:t>And we can educate our youth!  We’ll talk about a campaign from the Massachusetts Department of Public Health that seeks to raise awareness among youth about the dangers of vaping.</a:t>
            </a:r>
          </a:p>
          <a:p>
            <a:endParaRPr lang="en-US" sz="1100" baseline="0" dirty="0"/>
          </a:p>
          <a:p>
            <a:r>
              <a:rPr lang="en-US" sz="1100" baseline="0" dirty="0"/>
              <a:t>And now that we know that the tobacco and vaping industries use the tactics of making their products sweet, cheap and easy to get (available everywhere), we can be more aware of what is sold in the stores near our home, organization or school.</a:t>
            </a:r>
            <a:endParaRPr lang="en-US" sz="1100" dirty="0"/>
          </a:p>
          <a:p>
            <a:pPr marL="0" indent="0">
              <a:buNone/>
            </a:pPr>
            <a:endParaRPr lang="en-US" sz="1100" dirty="0"/>
          </a:p>
          <a:p>
            <a:r>
              <a:rPr lang="en-US" sz="1100" dirty="0"/>
              <a:t>Know the state laws regarding the use of these products on school grounds.</a:t>
            </a:r>
          </a:p>
          <a:p>
            <a:r>
              <a:rPr lang="en-US" sz="1100" dirty="0"/>
              <a:t>Know</a:t>
            </a:r>
            <a:r>
              <a:rPr lang="en-US" sz="1100" baseline="0" dirty="0"/>
              <a:t> the </a:t>
            </a:r>
            <a:r>
              <a:rPr lang="en-US" sz="1100" dirty="0"/>
              <a:t>policies and procedures of our</a:t>
            </a:r>
            <a:r>
              <a:rPr lang="en-US" sz="1100" baseline="0" dirty="0"/>
              <a:t> district/</a:t>
            </a:r>
            <a:r>
              <a:rPr lang="en-US" sz="1100" dirty="0"/>
              <a:t>school/organization with regard to e-cigarettes and other vaping devices.</a:t>
            </a:r>
          </a:p>
          <a:p>
            <a:endParaRPr lang="en-US" sz="1100" dirty="0"/>
          </a:p>
          <a:p>
            <a:pPr fontAlgn="base"/>
            <a:r>
              <a:rPr lang="en-US" sz="1100" b="1" i="0" kern="1200" dirty="0">
                <a:solidFill>
                  <a:schemeClr val="tx1"/>
                </a:solidFill>
                <a:effectLst/>
                <a:latin typeface="+mn-lt"/>
                <a:ea typeface="+mn-ea"/>
                <a:cs typeface="+mn-cs"/>
              </a:rPr>
              <a:t>The 84 Movement</a:t>
            </a:r>
            <a:r>
              <a:rPr lang="en-US" sz="1100" b="0" i="0" kern="1200" baseline="0" dirty="0">
                <a:solidFill>
                  <a:schemeClr val="tx1"/>
                </a:solidFill>
                <a:effectLst/>
                <a:latin typeface="+mn-lt"/>
                <a:ea typeface="+mn-ea"/>
                <a:cs typeface="+mn-cs"/>
              </a:rPr>
              <a:t> - </a:t>
            </a:r>
            <a:r>
              <a:rPr lang="en-US" sz="1100" b="0" i="0" kern="1200" dirty="0">
                <a:solidFill>
                  <a:schemeClr val="tx1"/>
                </a:solidFill>
                <a:effectLst/>
                <a:latin typeface="+mn-lt"/>
                <a:ea typeface="+mn-ea"/>
                <a:cs typeface="+mn-cs"/>
              </a:rPr>
              <a:t>Hundreds of high school students across Massachusetts take part in this youth initiative that empowers young people to work for change in their own communities. </a:t>
            </a:r>
            <a:r>
              <a:rPr lang="en-US" sz="1100" b="0" i="0" kern="1200" baseline="0" dirty="0">
                <a:solidFill>
                  <a:schemeClr val="tx1"/>
                </a:solidFill>
                <a:effectLst/>
                <a:latin typeface="+mn-lt"/>
                <a:ea typeface="+mn-ea"/>
                <a:cs typeface="+mn-cs"/>
              </a:rPr>
              <a:t> You can visit www.the84.org for more information.</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Note:  If your school/organization does not have an 84 Chapter, perhaps a “Next Step” could be to consider establishing one.  For parents, if an 84 Chapter is at school or a local community based organization, encourage your child to check it out.</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Note:  For parents – there are other things that parents can do.  As mentioned during the tobacco/vaping industry tactics slides, there are local tobacco policies that can have an impact on what/where and how tobacco products are sold in your community.  Visit makesmokinghistory.org under “My Community” to find out what tobacco policies are in place in your community.  You can also contact your local Board of Health.</a:t>
            </a:r>
            <a:endParaRPr lang="en-US" sz="1100" b="0" i="0" kern="1200" dirty="0">
              <a:solidFill>
                <a:schemeClr val="tx1"/>
              </a:solidFill>
              <a:effectLst/>
              <a:latin typeface="+mn-lt"/>
              <a:ea typeface="+mn-ea"/>
              <a:cs typeface="+mn-cs"/>
            </a:endParaRPr>
          </a:p>
          <a:p>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F5C81E5-51A0-5547-9E3E-70C0BC38FA7E}" type="slidenum">
              <a:rPr lang="en-US" smtClean="0"/>
              <a:t>35</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i="1" dirty="0"/>
              <a:t>Vapes</a:t>
            </a:r>
            <a:r>
              <a:rPr lang="en-US" i="1" baseline="0" dirty="0"/>
              <a:t> and Cigarettes:  Different Products. Same Dangers </a:t>
            </a:r>
            <a:r>
              <a:rPr lang="en-US" baseline="0" dirty="0"/>
              <a:t>is a public information campaign from the Department of Public Health (DPH) to raise awareness among middle and high school aged youth about the dangers of vaping.  As you can see, it makes the connection between vaping/using e-cigarettes and smoking combustible cigarettes.</a:t>
            </a:r>
          </a:p>
          <a:p>
            <a:endParaRPr lang="en-US" baseline="0" dirty="0"/>
          </a:p>
          <a:p>
            <a:r>
              <a:rPr lang="en-US" baseline="0" dirty="0"/>
              <a:t>During the development of this campaign, DPH discovered that although youth know smoking is dangerous for their health, they don’t see vaping as having the same dangers for them.  The brackets on the poster show that both products can cause addiction, and both have nicotine and cancer-causing chemicals.</a:t>
            </a:r>
          </a:p>
          <a:p>
            <a:endParaRPr lang="en-US" baseline="0" dirty="0"/>
          </a:p>
          <a:p>
            <a:r>
              <a:rPr lang="en-US" baseline="0" dirty="0"/>
              <a:t>In addition, the four facts on the bottom of the poster provide information that young people might not know about vaping – </a:t>
            </a:r>
          </a:p>
          <a:p>
            <a:pPr marL="171450" indent="-171450">
              <a:buFont typeface="Arial" panose="020B0604020202020204" pitchFamily="34" charset="0"/>
              <a:buChar char="•"/>
            </a:pPr>
            <a:r>
              <a:rPr lang="en-US" baseline="0" dirty="0"/>
              <a:t>Some vape pods have as much nicotine as 20 cigarettes (a pack)</a:t>
            </a:r>
          </a:p>
          <a:p>
            <a:pPr marL="171450" indent="-171450">
              <a:buFont typeface="Arial" panose="020B0604020202020204" pitchFamily="34" charset="0"/>
              <a:buChar char="•"/>
            </a:pPr>
            <a:r>
              <a:rPr lang="en-US" baseline="0" dirty="0"/>
              <a:t>It’s not water vapor – aerosol from vaping has cancer causing chemicals</a:t>
            </a:r>
          </a:p>
          <a:p>
            <a:pPr marL="171450" indent="-171450">
              <a:buFont typeface="Arial" panose="020B0604020202020204" pitchFamily="34" charset="0"/>
              <a:buChar char="•"/>
            </a:pPr>
            <a:r>
              <a:rPr lang="en-US" baseline="0" dirty="0"/>
              <a:t>Nicotine can harm your brain, including your memory and ability to learn</a:t>
            </a:r>
          </a:p>
          <a:p>
            <a:pPr marL="171450" indent="-171450">
              <a:buFont typeface="Arial" panose="020B0604020202020204" pitchFamily="34" charset="0"/>
              <a:buChar char="•"/>
            </a:pPr>
            <a:r>
              <a:rPr lang="en-US" baseline="0" dirty="0"/>
              <a:t>If you vape, you are 4x more likely to smoke cigarettes</a:t>
            </a:r>
          </a:p>
        </p:txBody>
      </p:sp>
      <p:sp>
        <p:nvSpPr>
          <p:cNvPr id="4" name="Slide Number Placeholder 3"/>
          <p:cNvSpPr>
            <a:spLocks noGrp="1"/>
          </p:cNvSpPr>
          <p:nvPr>
            <p:ph type="sldNum" sz="quarter" idx="10"/>
          </p:nvPr>
        </p:nvSpPr>
        <p:spPr/>
        <p:txBody>
          <a:bodyPr/>
          <a:lstStyle/>
          <a:p>
            <a:fld id="{9F5C81E5-51A0-5547-9E3E-70C0BC38FA7E}" type="slidenum">
              <a:rPr lang="en-US" smtClean="0"/>
              <a:t>36</a:t>
            </a:fld>
            <a:endParaRPr lang="en-US" dirty="0"/>
          </a:p>
        </p:txBody>
      </p:sp>
    </p:spTree>
    <p:extLst>
      <p:ext uri="{BB962C8B-B14F-4D97-AF65-F5344CB8AC3E}">
        <p14:creationId xmlns:p14="http://schemas.microsoft.com/office/powerpoint/2010/main" val="2909320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Let the audience know how your school/organization will utilize the campaign materials.</a:t>
            </a:r>
          </a:p>
          <a:p>
            <a:endParaRPr lang="en-US" baseline="0" dirty="0"/>
          </a:p>
          <a:p>
            <a:r>
              <a:rPr lang="en-US" baseline="0" dirty="0"/>
              <a:t>For staff:  This could be a good opportunity for discussion about incorporating the materials and messages into lesson plans, activities, etc.</a:t>
            </a:r>
          </a:p>
          <a:p>
            <a:endParaRPr lang="en-US" baseline="0" dirty="0"/>
          </a:p>
          <a:p>
            <a:r>
              <a:rPr lang="en-US" baseline="0" dirty="0"/>
              <a:t>For parents: Also discussed in a later slide, encourage parents to use the campaign as an opportunity to educate themselves about vaping as well as a conversation starter with their child(</a:t>
            </a:r>
            <a:r>
              <a:rPr lang="en-US" baseline="0" dirty="0" err="1"/>
              <a:t>ren</a:t>
            </a:r>
            <a:r>
              <a:rPr lang="en-US" baseline="0" dirty="0"/>
              <a:t>) about the topic. </a:t>
            </a:r>
            <a:endParaRPr lang="en-US" dirty="0"/>
          </a:p>
          <a:p>
            <a:endParaRPr lang="en-US" dirty="0"/>
          </a:p>
          <a:p>
            <a:endParaRPr lang="en-US" baseline="0" dirty="0"/>
          </a:p>
          <a:p>
            <a:r>
              <a:rPr lang="en-US" baseline="0" dirty="0"/>
              <a:t>Materials for schools include the poster on the previous slide, and mirror clings – the four facts at the bottom of the poster are printed individually and are available to hang on mirrors, windows, doors, etc.  A handout of other facts and resources for youth (also found on www.mass.gov/vaping) is also available.</a:t>
            </a:r>
          </a:p>
          <a:p>
            <a:endParaRPr lang="en-US" baseline="0" dirty="0"/>
          </a:p>
          <a:p>
            <a:r>
              <a:rPr lang="en-US" baseline="0" dirty="0"/>
              <a:t>The Toolkit on GetOutraged.org is updated with information about the campaign and ideas for schools/community based organizations to use the campaign’s materials.</a:t>
            </a:r>
          </a:p>
          <a:p>
            <a:endParaRPr lang="en-US" baseline="0" dirty="0"/>
          </a:p>
          <a:p>
            <a:r>
              <a:rPr lang="en-US" baseline="0" dirty="0"/>
              <a:t>The campaign’s posters and materials do have a place for teens to go if they choose to seek additional information and resources.  www.mass.gov/vaping as well as an Instagram account, which will have facts as well as paid ads using the campaign’s images.</a:t>
            </a:r>
          </a:p>
        </p:txBody>
      </p:sp>
      <p:sp>
        <p:nvSpPr>
          <p:cNvPr id="4" name="Slide Number Placeholder 3"/>
          <p:cNvSpPr>
            <a:spLocks noGrp="1"/>
          </p:cNvSpPr>
          <p:nvPr>
            <p:ph type="sldNum" sz="quarter" idx="10"/>
          </p:nvPr>
        </p:nvSpPr>
        <p:spPr/>
        <p:txBody>
          <a:bodyPr/>
          <a:lstStyle/>
          <a:p>
            <a:fld id="{9F5C81E5-51A0-5547-9E3E-70C0BC38FA7E}" type="slidenum">
              <a:rPr lang="en-US" smtClean="0"/>
              <a:t>37</a:t>
            </a:fld>
            <a:endParaRPr lang="en-US" dirty="0"/>
          </a:p>
        </p:txBody>
      </p:sp>
    </p:spTree>
    <p:extLst>
      <p:ext uri="{BB962C8B-B14F-4D97-AF65-F5344CB8AC3E}">
        <p14:creationId xmlns:p14="http://schemas.microsoft.com/office/powerpoint/2010/main" val="2909320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The 84</a:t>
            </a:r>
            <a:r>
              <a:rPr lang="en-US" dirty="0"/>
              <a:t> is a statewide movement of youth fighting tobacco in Massachusetts. </a:t>
            </a:r>
          </a:p>
          <a:p>
            <a:endParaRPr lang="en-US" dirty="0"/>
          </a:p>
          <a:p>
            <a:r>
              <a:rPr lang="en-US" dirty="0"/>
              <a:t>The 84 represents the 84% of Massachusetts youth who did NOT smoke when the movement began. Now, 92% of youth do NOT smoke.</a:t>
            </a:r>
          </a:p>
          <a:p>
            <a:endParaRPr lang="en-US" dirty="0"/>
          </a:p>
          <a:p>
            <a:r>
              <a:rPr lang="en-US" sz="1200" b="0" i="0" kern="1200" dirty="0">
                <a:solidFill>
                  <a:schemeClr val="tx1"/>
                </a:solidFill>
                <a:effectLst/>
                <a:latin typeface="+mn-lt"/>
                <a:ea typeface="+mn-ea"/>
                <a:cs typeface="+mn-cs"/>
              </a:rPr>
              <a:t>Youth groups in a high school or community organization who want to fight against Big Tobacco sign up to become an</a:t>
            </a:r>
            <a:r>
              <a:rPr lang="en-US" sz="1200" b="1" i="0" kern="1200" dirty="0">
                <a:solidFill>
                  <a:schemeClr val="tx1"/>
                </a:solidFill>
                <a:effectLst/>
                <a:latin typeface="+mn-lt"/>
                <a:ea typeface="+mn-ea"/>
                <a:cs typeface="+mn-cs"/>
              </a:rPr>
              <a:t> 84 Chapter</a:t>
            </a:r>
            <a:r>
              <a:rPr lang="en-US" sz="1200" b="0" i="0" kern="1200" dirty="0">
                <a:solidFill>
                  <a:schemeClr val="tx1"/>
                </a:solidFill>
                <a:effectLst/>
                <a:latin typeface="+mn-lt"/>
                <a:ea typeface="+mn-ea"/>
                <a:cs typeface="+mn-cs"/>
              </a:rPr>
              <a:t> and be a part of the movement.</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What do The 84 Chapters do?</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Educate their peers and adults about the tobacco industry’s marketing tactics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Help to create change locally and statewide to reduce the influence of tobacco in their communities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Survey youth and adults about their perception of the prices and availability of </a:t>
            </a:r>
            <a:r>
              <a:rPr lang="en-US" sz="1200" b="0" i="0" u="none" strike="noStrike" kern="1200" dirty="0">
                <a:solidFill>
                  <a:schemeClr val="tx1"/>
                </a:solidFill>
                <a:effectLst/>
                <a:latin typeface="+mn-lt"/>
                <a:ea typeface="+mn-ea"/>
                <a:cs typeface="+mn-cs"/>
                <a:hlinkClick r:id="rId3"/>
              </a:rPr>
              <a:t>other tobacco products</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Promote social norms messaging around youth tobacco use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Annually, The 84 Chapters actively engage in important tobacco prevention events.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More information can be found at https://the84.org/ or by talking</a:t>
            </a:r>
            <a:r>
              <a:rPr lang="en-US" sz="1200" b="0" i="0" kern="1200" baseline="0" dirty="0">
                <a:solidFill>
                  <a:schemeClr val="tx1"/>
                </a:solidFill>
                <a:effectLst/>
                <a:latin typeface="+mn-lt"/>
                <a:ea typeface="+mn-ea"/>
                <a:cs typeface="+mn-cs"/>
              </a:rPr>
              <a:t> to your local Tobacco-Free Community Partnership.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38</a:t>
            </a:fld>
            <a:endParaRPr lang="en-US" dirty="0"/>
          </a:p>
        </p:txBody>
      </p:sp>
    </p:spTree>
    <p:extLst>
      <p:ext uri="{BB962C8B-B14F-4D97-AF65-F5344CB8AC3E}">
        <p14:creationId xmlns:p14="http://schemas.microsoft.com/office/powerpoint/2010/main" val="269837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kern="1200" baseline="0" dirty="0">
                <a:solidFill>
                  <a:schemeClr val="tx1"/>
                </a:solidFill>
                <a:effectLst/>
                <a:latin typeface="+mn-lt"/>
                <a:ea typeface="+mn-ea"/>
                <a:cs typeface="+mn-cs"/>
              </a:rPr>
              <a:t>The </a:t>
            </a:r>
            <a:r>
              <a:rPr lang="en-US" sz="1100" i="1" dirty="0"/>
              <a:t>Vapes and Cigarettes.  Different Products. Same Dangers</a:t>
            </a:r>
            <a:r>
              <a:rPr lang="en-US" sz="1100" i="0" dirty="0"/>
              <a:t> information can be used as a conversation starter about vaping/e-cigarettes.</a:t>
            </a:r>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F5C81E5-51A0-5547-9E3E-70C0BC38FA7E}" type="slidenum">
              <a:rPr lang="en-US" smtClean="0"/>
              <a:t>39</a:t>
            </a:fld>
            <a:endParaRPr lang="en-US" dirty="0"/>
          </a:p>
        </p:txBody>
      </p:sp>
    </p:spTree>
    <p:extLst>
      <p:ext uri="{BB962C8B-B14F-4D97-AF65-F5344CB8AC3E}">
        <p14:creationId xmlns:p14="http://schemas.microsoft.com/office/powerpoint/2010/main" val="2672927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kern="1200" dirty="0">
                <a:solidFill>
                  <a:schemeClr val="tx1"/>
                </a:solidFill>
                <a:effectLst/>
                <a:latin typeface="+mn-lt"/>
                <a:ea typeface="+mn-ea"/>
                <a:cs typeface="+mn-cs"/>
              </a:rPr>
              <a:t>This slide is most</a:t>
            </a:r>
            <a:r>
              <a:rPr lang="en-US" sz="1100" b="0" i="0" kern="1200" baseline="0" dirty="0">
                <a:solidFill>
                  <a:schemeClr val="tx1"/>
                </a:solidFill>
                <a:effectLst/>
                <a:latin typeface="+mn-lt"/>
                <a:ea typeface="+mn-ea"/>
                <a:cs typeface="+mn-cs"/>
              </a:rPr>
              <a:t> relevant for a parent presentation</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Talking Points:</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Talking with your kids about vaping is one of the most important things you can do. Below are tips to help you prepare for and start the conversation.</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Be patient and ready to listen.</a:t>
            </a:r>
            <a:r>
              <a:rPr lang="en-US" sz="1100" b="0" i="0" kern="1200" dirty="0">
                <a:solidFill>
                  <a:schemeClr val="tx1"/>
                </a:solidFill>
                <a:effectLst/>
                <a:latin typeface="+mn-lt"/>
                <a:ea typeface="+mn-ea"/>
                <a:cs typeface="+mn-cs"/>
              </a:rPr>
              <a:t> Your goal is to have a conversation, not to deliver a lecture.  So avoid criticism and encourage an open dialogue.</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There is no “perfect time” to talk.</a:t>
            </a:r>
            <a:r>
              <a:rPr lang="en-US" sz="1100" b="0" i="0" kern="1200" dirty="0">
                <a:solidFill>
                  <a:schemeClr val="tx1"/>
                </a:solidFill>
                <a:effectLst/>
                <a:latin typeface="+mn-lt"/>
                <a:ea typeface="+mn-ea"/>
                <a:cs typeface="+mn-cs"/>
              </a:rPr>
              <a:t> Driving in the car together or waiting at an appointment is often the best time. You can start by mentioning a news story, a TV show, or something that you heard about vaping. Or ask your child what he or she thinks about a situation you witness together such as seeing someone use an e-cigarette, passing a vape shop when you are out, or seeing an e-cigarette advertisement.</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There is no “perfect talk.”</a:t>
            </a:r>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Consider your talks with your child about vaping as a learning opportunity for both of you, and perhaps just the beginning of an ongoing dialogue. You may have some facts about vaping at hand, but concede that you don’t know all the answers. It will go a long way to keep your kids from going on the defensive.</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Ask what your child thinks.</a:t>
            </a:r>
            <a:r>
              <a:rPr lang="en-US" sz="1100" b="0" i="0" kern="1200" dirty="0">
                <a:solidFill>
                  <a:schemeClr val="tx1"/>
                </a:solidFill>
                <a:effectLst/>
                <a:latin typeface="+mn-lt"/>
                <a:ea typeface="+mn-ea"/>
                <a:cs typeface="+mn-cs"/>
              </a:rPr>
              <a:t> Show some genuine curiosity. Ask your child, “What’s your take on vaping?” or “Do you know kids who use e-cigarettes?”</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Be open and honest.</a:t>
            </a:r>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Be truthful about what you know about the dangers of vaping, and what you don’t. You can honestly say, though, “Vaping isn’t harmless. I hope you can steer clear of it.”</a:t>
            </a:r>
          </a:p>
          <a:p>
            <a:pPr fontAlgn="base"/>
            <a:r>
              <a:rPr lang="en-US" sz="1100" b="0" i="0" kern="1200" dirty="0">
                <a:solidFill>
                  <a:schemeClr val="tx1"/>
                </a:solidFill>
                <a:effectLst/>
                <a:latin typeface="+mn-lt"/>
                <a:ea typeface="+mn-ea"/>
                <a:cs typeface="+mn-cs"/>
              </a:rPr>
              <a:t>You can’t always control everything your children do when they’re not with you. Talking with your kids about vaping will let them know that you’re concerned about their health.</a:t>
            </a:r>
          </a:p>
          <a:p>
            <a:pPr fontAlgn="base"/>
            <a:endParaRPr lang="en-US" sz="1100" b="0" i="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US" sz="1100" b="1" i="1" dirty="0"/>
              <a:t>Are you a tobacco user?</a:t>
            </a:r>
            <a:r>
              <a:rPr lang="en-US" sz="1100" b="1" i="1" baseline="0" dirty="0"/>
              <a:t> </a:t>
            </a:r>
            <a:r>
              <a:rPr lang="en-US" sz="1100" b="0" i="0" kern="1200" dirty="0">
                <a:solidFill>
                  <a:schemeClr val="tx1"/>
                </a:solidFill>
                <a:effectLst/>
                <a:latin typeface="+mn-lt"/>
                <a:ea typeface="+mn-ea"/>
                <a:cs typeface="+mn-cs"/>
              </a:rPr>
              <a:t>Be honest and talk with your child about your choices and how hard it is/was to quit.</a:t>
            </a:r>
          </a:p>
          <a:p>
            <a:pPr fontAlgn="base"/>
            <a:r>
              <a:rPr lang="en-US" sz="1100" b="0" i="0" kern="1200" dirty="0">
                <a:solidFill>
                  <a:schemeClr val="tx1"/>
                </a:solidFill>
                <a:effectLst/>
                <a:latin typeface="+mn-lt"/>
                <a:ea typeface="+mn-ea"/>
                <a:cs typeface="+mn-cs"/>
              </a:rPr>
              <a:t>If you need help quitting tobacco, it’s never too late to keep trying. Call 1-800-QUIT-NOW or visit </a:t>
            </a:r>
            <a:r>
              <a:rPr lang="en-US" sz="1100" b="0" i="0" u="none" strike="noStrike" kern="1200" dirty="0">
                <a:solidFill>
                  <a:schemeClr val="tx1"/>
                </a:solidFill>
                <a:effectLst/>
                <a:latin typeface="+mn-lt"/>
                <a:ea typeface="+mn-ea"/>
                <a:cs typeface="+mn-cs"/>
                <a:hlinkClick r:id="rId3"/>
              </a:rPr>
              <a:t>makesmokinghistory.org</a:t>
            </a:r>
            <a:r>
              <a:rPr lang="en-US" sz="1100" b="0" i="0" kern="1200" dirty="0">
                <a:solidFill>
                  <a:schemeClr val="tx1"/>
                </a:solidFill>
                <a:effectLst/>
                <a:latin typeface="+mn-lt"/>
                <a:ea typeface="+mn-ea"/>
                <a:cs typeface="+mn-cs"/>
              </a:rPr>
              <a:t> for information and support.</a:t>
            </a:r>
          </a:p>
          <a:p>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40</a:t>
            </a:fld>
            <a:endParaRPr lang="en-US" dirty="0"/>
          </a:p>
        </p:txBody>
      </p:sp>
    </p:spTree>
    <p:extLst>
      <p:ext uri="{BB962C8B-B14F-4D97-AF65-F5344CB8AC3E}">
        <p14:creationId xmlns:p14="http://schemas.microsoft.com/office/powerpoint/2010/main" val="267292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 Points:</a:t>
            </a:r>
          </a:p>
          <a:p>
            <a:endParaRPr lang="en-US" sz="1100" dirty="0"/>
          </a:p>
          <a:p>
            <a:r>
              <a:rPr lang="en-US" sz="1100" dirty="0"/>
              <a:t>We all know</a:t>
            </a:r>
            <a:r>
              <a:rPr lang="en-US" sz="1100" baseline="0" dirty="0"/>
              <a:t> cigarettes are harmful to our health, but what about new and emerging products such as e-cigarettes and other vaping devices? We must educate ourselves about this emerging trend to protect our kids from the influence of the tobacco and vaping industries. We all care about our youth.</a:t>
            </a:r>
          </a:p>
          <a:p>
            <a:endParaRPr lang="en-US" sz="1100" baseline="0" dirty="0"/>
          </a:p>
          <a:p>
            <a:r>
              <a:rPr lang="en-US" sz="1100" baseline="0" dirty="0"/>
              <a:t>Today/tonight, we are here to learn more about these products, what they look like, why they are harmful, our policies and procedures with regard to them, and resources to help youth who might be addicted to them.</a:t>
            </a:r>
          </a:p>
          <a:p>
            <a:endParaRPr lang="en-US" sz="1100" baseline="0" dirty="0"/>
          </a:p>
          <a:p>
            <a:r>
              <a:rPr lang="en-US" sz="1100" baseline="0" dirty="0"/>
              <a:t>In July 2018 Massachusetts Department of Public Health launched a campaign – The New Look of Nicotine Addiction – to educate parents, schools, and adults about the dangers of vaping devices and associated products. It’s about time we Get Outraged!</a:t>
            </a:r>
          </a:p>
          <a:p>
            <a:endParaRPr lang="en-US" sz="1100" baseline="0" dirty="0"/>
          </a:p>
          <a:p>
            <a:r>
              <a:rPr lang="en-US" sz="1100" baseline="0" dirty="0"/>
              <a:t>In April 2019 the Department of Public Health launched a campaign focused on educating youth about these products – we’ll discuss that later in this presentation.</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4</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This is Quitting</a:t>
            </a:r>
            <a:r>
              <a:rPr lang="en-US" sz="1200" kern="1200" dirty="0">
                <a:solidFill>
                  <a:schemeClr val="tx1"/>
                </a:solidFill>
                <a:effectLst/>
                <a:latin typeface="+mn-lt"/>
                <a:ea typeface="+mn-ea"/>
                <a:cs typeface="+mn-cs"/>
              </a:rPr>
              <a:t> powered by </a:t>
            </a:r>
            <a:r>
              <a:rPr lang="en-US" sz="1200" b="1" kern="1200" dirty="0">
                <a:solidFill>
                  <a:schemeClr val="tx1"/>
                </a:solidFill>
                <a:effectLst/>
                <a:latin typeface="+mn-lt"/>
                <a:ea typeface="+mn-ea"/>
                <a:cs typeface="+mn-cs"/>
              </a:rPr>
              <a:t>truth® </a:t>
            </a:r>
            <a:r>
              <a:rPr lang="en-US" sz="1200" kern="1200" dirty="0">
                <a:solidFill>
                  <a:schemeClr val="tx1"/>
                </a:solidFill>
                <a:effectLst/>
                <a:latin typeface="+mn-lt"/>
                <a:ea typeface="+mn-ea"/>
                <a:cs typeface="+mn-cs"/>
              </a:rPr>
              <a:t>is a free and confidential texting program for young people who vape. Young people can text “</a:t>
            </a:r>
            <a:r>
              <a:rPr lang="en-US" sz="1200" kern="1200" dirty="0" err="1">
                <a:solidFill>
                  <a:schemeClr val="tx1"/>
                </a:solidFill>
                <a:effectLst/>
                <a:latin typeface="+mn-lt"/>
                <a:ea typeface="+mn-ea"/>
                <a:cs typeface="+mn-cs"/>
              </a:rPr>
              <a:t>VapeFreeMass</a:t>
            </a:r>
            <a:r>
              <a:rPr lang="en-US" sz="1200" kern="1200" dirty="0">
                <a:solidFill>
                  <a:schemeClr val="tx1"/>
                </a:solidFill>
                <a:effectLst/>
                <a:latin typeface="+mn-lt"/>
                <a:ea typeface="+mn-ea"/>
                <a:cs typeface="+mn-cs"/>
              </a:rPr>
              <a:t>” to 88709 to get started.</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My Life, My Quit </a:t>
            </a:r>
            <a:r>
              <a:rPr lang="en-US" sz="1200" b="1" kern="1200" baseline="30000" dirty="0">
                <a:solidFill>
                  <a:schemeClr val="tx1"/>
                </a:solidFill>
                <a:effectLst/>
                <a:latin typeface="+mn-lt"/>
                <a:ea typeface="+mn-ea"/>
                <a:cs typeface="+mn-cs"/>
              </a:rPr>
              <a:t>TM</a:t>
            </a:r>
            <a:r>
              <a:rPr lang="en-US" sz="1200" kern="1200" dirty="0">
                <a:solidFill>
                  <a:schemeClr val="tx1"/>
                </a:solidFill>
                <a:effectLst/>
                <a:latin typeface="+mn-lt"/>
                <a:ea typeface="+mn-ea"/>
                <a:cs typeface="+mn-cs"/>
              </a:rPr>
              <a:t> has youth coach specialists trained to help young people by phone or text. Call or text "Start My Quit" to 855-891-9989 for free and confidential help. For more information or to sign up online, visit mylifemyquit.com.  (or: </a:t>
            </a:r>
            <a:r>
              <a:rPr lang="en-US" sz="1200" b="1" kern="1200" dirty="0">
                <a:solidFill>
                  <a:schemeClr val="tx1"/>
                </a:solidFill>
                <a:effectLst/>
                <a:latin typeface="+mn-lt"/>
                <a:ea typeface="+mn-ea"/>
                <a:cs typeface="+mn-cs"/>
              </a:rPr>
              <a:t>My Life, My Quit </a:t>
            </a:r>
            <a:r>
              <a:rPr lang="en-US" sz="1200" b="1" kern="1200" baseline="30000" dirty="0">
                <a:solidFill>
                  <a:schemeClr val="tx1"/>
                </a:solidFill>
                <a:effectLst/>
                <a:latin typeface="+mn-lt"/>
                <a:ea typeface="+mn-ea"/>
                <a:cs typeface="+mn-cs"/>
              </a:rPr>
              <a:t>TM</a:t>
            </a:r>
            <a:r>
              <a:rPr lang="en-US" sz="1200" kern="1200" dirty="0">
                <a:solidFill>
                  <a:schemeClr val="tx1"/>
                </a:solidFill>
                <a:effectLst/>
                <a:latin typeface="+mn-lt"/>
                <a:ea typeface="+mn-ea"/>
                <a:cs typeface="+mn-cs"/>
              </a:rPr>
              <a:t> has youth coach specialists trained to help young people by phone or text. Young people can call or text "Start My Quit" to 855-891-9989 for free and confidential help or visit </a:t>
            </a:r>
            <a:r>
              <a:rPr lang="en-US" sz="1200" u="sng" kern="1200" dirty="0">
                <a:solidFill>
                  <a:schemeClr val="tx1"/>
                </a:solidFill>
                <a:effectLst/>
                <a:latin typeface="+mn-lt"/>
                <a:ea typeface="+mn-ea"/>
                <a:cs typeface="+mn-cs"/>
                <a:hlinkClick r:id="rId3"/>
              </a:rPr>
              <a:t>mylifemyquit.com</a:t>
            </a:r>
            <a:r>
              <a:rPr lang="en-US" sz="1200" kern="1200" dirty="0">
                <a:solidFill>
                  <a:schemeClr val="tx1"/>
                </a:solidFill>
                <a:effectLst/>
                <a:latin typeface="+mn-lt"/>
                <a:ea typeface="+mn-ea"/>
                <a:cs typeface="+mn-cs"/>
              </a:rPr>
              <a:t> to sign up online.)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Visit teen.smokefree.gov for tools and tips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Encourage young people to ask their school nurse or counselor, athletic coach, doctor, parent or other trusted adult for help.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more information, young people can visit mass.gov/vaping.</a:t>
            </a:r>
          </a:p>
          <a:p>
            <a:pPr lvl="0"/>
            <a:r>
              <a:rPr lang="en-US" sz="1200" kern="1200" dirty="0">
                <a:solidFill>
                  <a:schemeClr val="tx1"/>
                </a:solidFill>
                <a:effectLst/>
                <a:latin typeface="+mn-lt"/>
                <a:ea typeface="+mn-ea"/>
                <a:cs typeface="+mn-cs"/>
              </a:rPr>
              <a:t>More information for parents/adults is available at GetOutraged.org.</a:t>
            </a: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65647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 at time</a:t>
            </a:r>
            <a:r>
              <a:rPr lang="en-US" sz="1100" baseline="0" dirty="0"/>
              <a:t> for questions/discussion.  This section can be moved to a different location in the presentation, if desired.  If you do move this section, be sure to adjust the table of contents accordingly.</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42</a:t>
            </a:fld>
            <a:endParaRPr lang="en-US" dirty="0"/>
          </a:p>
        </p:txBody>
      </p:sp>
    </p:spTree>
    <p:extLst>
      <p:ext uri="{BB962C8B-B14F-4D97-AF65-F5344CB8AC3E}">
        <p14:creationId xmlns:p14="http://schemas.microsoft.com/office/powerpoint/2010/main" val="968408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43</a:t>
            </a:fld>
            <a:endParaRPr lang="en-US" dirty="0"/>
          </a:p>
        </p:txBody>
      </p:sp>
    </p:spTree>
    <p:extLst>
      <p:ext uri="{BB962C8B-B14F-4D97-AF65-F5344CB8AC3E}">
        <p14:creationId xmlns:p14="http://schemas.microsoft.com/office/powerpoint/2010/main" val="968408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If</a:t>
            </a:r>
            <a:r>
              <a:rPr lang="en-US" sz="1100" baseline="0" dirty="0"/>
              <a:t> there are any “next steps” for your district/school  or organization in terms of policies or procedures around vaping, list those here.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Additional opportunities for trainings can also be listed here, including any meetings/presentations you might be holding for other audiences.  For example, if this is a presentation for staff, you can let staff know when there will be a presentation for parents.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Please see the Guidance document for suggested topics for this section.</a:t>
            </a:r>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44</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45</a:t>
            </a:fld>
            <a:endParaRPr lang="en-US" dirty="0"/>
          </a:p>
        </p:txBody>
      </p:sp>
    </p:spTree>
    <p:extLst>
      <p:ext uri="{BB962C8B-B14F-4D97-AF65-F5344CB8AC3E}">
        <p14:creationId xmlns:p14="http://schemas.microsoft.com/office/powerpoint/2010/main" val="968408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Please see the Guidance document for suggested topics for this section.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Talking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Visit the Massachusetts</a:t>
            </a:r>
            <a:r>
              <a:rPr lang="en-US" sz="1100" baseline="0" dirty="0"/>
              <a:t> Department of Public Health’s website focused on this vaping problem at www.GetOutraged.org. You can get the facts on vaping and other tobacco products, as well as information for parents and for schools! There is a toolkit for schools and organizations to use to help address this issue, including this PowerPoint.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There is also the Massachusetts Health Promotion Clearinghouse found at www.mass.gov/maclearinghouse. This site has free printed materials to download or order to help spread the word. Much of the content on the GetOutraged.org website is available in print form at the Clearinghouse.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p:txBody>
      </p:sp>
      <p:sp>
        <p:nvSpPr>
          <p:cNvPr id="4" name="Slide Number Placeholder 3"/>
          <p:cNvSpPr>
            <a:spLocks noGrp="1"/>
          </p:cNvSpPr>
          <p:nvPr>
            <p:ph type="sldNum" sz="quarter" idx="10"/>
          </p:nvPr>
        </p:nvSpPr>
        <p:spPr/>
        <p:txBody>
          <a:bodyPr/>
          <a:lstStyle/>
          <a:p>
            <a:fld id="{9F5C81E5-51A0-5547-9E3E-70C0BC38FA7E}" type="slidenum">
              <a:rPr lang="en-US" smtClean="0"/>
              <a:t>46</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Thank your participants for coming.  In place of this slide, you</a:t>
            </a:r>
            <a:r>
              <a:rPr lang="en-US" sz="1100" baseline="0" dirty="0"/>
              <a:t> can insert a slide with contact information or other information as needed.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47</a:t>
            </a:fld>
            <a:endParaRPr lang="en-US" dirty="0"/>
          </a:p>
        </p:txBody>
      </p:sp>
    </p:spTree>
    <p:extLst>
      <p:ext uri="{BB962C8B-B14F-4D97-AF65-F5344CB8AC3E}">
        <p14:creationId xmlns:p14="http://schemas.microsoft.com/office/powerpoint/2010/main" val="362759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5</a:t>
            </a:fld>
            <a:endParaRPr lang="en-US" dirty="0"/>
          </a:p>
        </p:txBody>
      </p:sp>
    </p:spTree>
    <p:extLst>
      <p:ext uri="{BB962C8B-B14F-4D97-AF65-F5344CB8AC3E}">
        <p14:creationId xmlns:p14="http://schemas.microsoft.com/office/powerpoint/2010/main" val="215326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Source:</a:t>
            </a:r>
            <a:r>
              <a:rPr lang="en-US" sz="1100" baseline="0" dirty="0"/>
              <a:t>  2019 MA YHS. </a:t>
            </a:r>
          </a:p>
          <a:p>
            <a:endParaRPr lang="en-US" sz="1100" baseline="0" dirty="0"/>
          </a:p>
          <a:p>
            <a:r>
              <a:rPr lang="en-US" sz="1100" dirty="0"/>
              <a:t>For schools:</a:t>
            </a:r>
            <a:r>
              <a:rPr lang="en-US" sz="1100" baseline="0" dirty="0"/>
              <a:t>  </a:t>
            </a:r>
            <a:r>
              <a:rPr lang="en-US" sz="1100" dirty="0"/>
              <a:t>If your district</a:t>
            </a:r>
            <a:r>
              <a:rPr lang="en-US" sz="1100" baseline="0" dirty="0"/>
              <a:t> or school has data from a local survey or a Youth Risk Behavior Survey (YRBS) you can include that information along with (or instead of) the state data on this slide.</a:t>
            </a:r>
          </a:p>
          <a:p>
            <a:endParaRPr lang="en-US" sz="1100" baseline="0" dirty="0"/>
          </a:p>
          <a:p>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Talking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Young people are using these products more than any other tobacco product (read slide aloud)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In 2019, </a:t>
            </a:r>
            <a:r>
              <a:rPr lang="en-US" sz="1100" dirty="0">
                <a:ea typeface="MS PGothic" charset="0"/>
                <a:cs typeface="MS PGothic" charset="0"/>
              </a:rPr>
              <a:t>e-cigarette use among high</a:t>
            </a:r>
            <a:r>
              <a:rPr lang="en-US" sz="1100" baseline="0" dirty="0">
                <a:ea typeface="MS PGothic" charset="0"/>
                <a:cs typeface="MS PGothic" charset="0"/>
              </a:rPr>
              <a:t> school</a:t>
            </a:r>
            <a:r>
              <a:rPr lang="en-US" sz="1100" dirty="0">
                <a:ea typeface="MS PGothic" charset="0"/>
                <a:cs typeface="MS PGothic" charset="0"/>
              </a:rPr>
              <a:t> youth was significantly higher</a:t>
            </a:r>
            <a:r>
              <a:rPr lang="en-US" sz="1100" baseline="0" dirty="0">
                <a:ea typeface="MS PGothic" charset="0"/>
                <a:cs typeface="MS PGothic" charset="0"/>
              </a:rPr>
              <a:t> </a:t>
            </a:r>
            <a:r>
              <a:rPr lang="en-US" sz="1100" dirty="0">
                <a:ea typeface="MS PGothic" charset="0"/>
                <a:cs typeface="MS PGothic" charset="0"/>
              </a:rPr>
              <a:t>than that of adults. </a:t>
            </a:r>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9F5C81E5-51A0-5547-9E3E-70C0BC38FA7E}" type="slidenum">
              <a:rPr lang="en-US" smtClean="0"/>
              <a:t>6</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Source:</a:t>
            </a:r>
            <a:r>
              <a:rPr lang="en-US" sz="1100" baseline="0" dirty="0"/>
              <a:t>  2019 MA YHS</a:t>
            </a:r>
          </a:p>
          <a:p>
            <a:endParaRPr lang="en-US" sz="1100" baseline="0" dirty="0"/>
          </a:p>
          <a:p>
            <a:r>
              <a:rPr lang="en-US" sz="1100" dirty="0"/>
              <a:t>For schools:</a:t>
            </a:r>
            <a:r>
              <a:rPr lang="en-US" sz="1100" baseline="0" dirty="0"/>
              <a:t>  </a:t>
            </a:r>
            <a:r>
              <a:rPr lang="en-US" sz="1100" dirty="0"/>
              <a:t>If your district</a:t>
            </a:r>
            <a:r>
              <a:rPr lang="en-US" sz="1100" baseline="0" dirty="0"/>
              <a:t> or school has data from a local survey or a Youth Risk Behavior Survey (YRBS) you can include that information along with (or instead of) the state data on this slide.</a:t>
            </a:r>
          </a:p>
          <a:p>
            <a:endParaRPr lang="en-US" sz="1100" baseline="0" dirty="0"/>
          </a:p>
          <a:p>
            <a:endParaRPr lang="en-US" sz="11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Talking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t>Nearly 15% (14.7%) of middle school youth had tried e-cigarettes.</a:t>
            </a:r>
          </a:p>
        </p:txBody>
      </p:sp>
      <p:sp>
        <p:nvSpPr>
          <p:cNvPr id="4" name="Slide Number Placeholder 3"/>
          <p:cNvSpPr>
            <a:spLocks noGrp="1"/>
          </p:cNvSpPr>
          <p:nvPr>
            <p:ph type="sldNum" sz="quarter" idx="10"/>
          </p:nvPr>
        </p:nvSpPr>
        <p:spPr/>
        <p:txBody>
          <a:bodyPr/>
          <a:lstStyle/>
          <a:p>
            <a:fld id="{9F5C81E5-51A0-5547-9E3E-70C0BC38FA7E}" type="slidenum">
              <a:rPr lang="en-US" smtClean="0"/>
              <a:t>7</a:t>
            </a:fld>
            <a:endParaRPr lang="en-US" dirty="0"/>
          </a:p>
        </p:txBody>
      </p:sp>
    </p:spTree>
    <p:extLst>
      <p:ext uri="{BB962C8B-B14F-4D97-AF65-F5344CB8AC3E}">
        <p14:creationId xmlns:p14="http://schemas.microsoft.com/office/powerpoint/2010/main" val="419814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latin typeface="+mn-lt"/>
              </a:rPr>
              <a:t>Talking Points:</a:t>
            </a:r>
          </a:p>
          <a:p>
            <a:endParaRPr lang="en-US" altLang="en-US" sz="1100" dirty="0">
              <a:latin typeface="+mn-lt"/>
            </a:endParaRPr>
          </a:p>
          <a:p>
            <a:r>
              <a:rPr lang="en-US" altLang="en-US" sz="1100" dirty="0">
                <a:latin typeface="+mn-lt"/>
              </a:rPr>
              <a:t>Vaping devices and e-cigarettes contain nicotine.</a:t>
            </a:r>
            <a:r>
              <a:rPr lang="en-US" altLang="en-US" sz="1100" baseline="0" dirty="0">
                <a:latin typeface="+mn-lt"/>
              </a:rPr>
              <a:t>  </a:t>
            </a:r>
            <a:r>
              <a:rPr lang="en-US" altLang="en-US" sz="1100" dirty="0">
                <a:latin typeface="+mn-lt"/>
              </a:rPr>
              <a:t>Nicotine is highly addictive.</a:t>
            </a:r>
          </a:p>
          <a:p>
            <a:endParaRPr lang="en-US" altLang="en-US" sz="1100" dirty="0">
              <a:latin typeface="+mn-lt"/>
            </a:endParaRPr>
          </a:p>
          <a:p>
            <a:r>
              <a:rPr lang="en-US" sz="1100" dirty="0">
                <a:latin typeface="+mn-lt"/>
              </a:rPr>
              <a:t>The Food and Drug Administration’s (FDA) Center for</a:t>
            </a:r>
            <a:r>
              <a:rPr lang="en-US" sz="1100" baseline="0" dirty="0">
                <a:latin typeface="+mn-lt"/>
              </a:rPr>
              <a:t> </a:t>
            </a:r>
            <a:r>
              <a:rPr lang="en-US" sz="1100" dirty="0">
                <a:latin typeface="+mn-lt"/>
              </a:rPr>
              <a:t>Tobacco Products has the authority to regulate the manufacture, import, packaging, labeling, advertising, promotion, sale, and distribution of electronic nicotine delivery systems. The FDA does not have authority to regulate vaping accessories.</a:t>
            </a:r>
          </a:p>
          <a:p>
            <a:endParaRPr lang="en-US" sz="1100" dirty="0">
              <a:latin typeface="+mn-lt"/>
            </a:endParaRPr>
          </a:p>
          <a:p>
            <a:r>
              <a:rPr lang="en-US" sz="1100" dirty="0">
                <a:latin typeface="+mn-lt"/>
              </a:rPr>
              <a:t>The FDA has delayed using its regulatory authority over other areas of e-cigarettes, including the manufacture of e-liquids. Without manufacturing regulations, people can’t be sure what is in these products.  (Note:</a:t>
            </a:r>
            <a:r>
              <a:rPr lang="en-US" sz="1100" baseline="0" dirty="0">
                <a:latin typeface="+mn-lt"/>
              </a:rPr>
              <a:t> This is continually evolving)</a:t>
            </a:r>
            <a:endParaRPr lang="en-US" sz="1100" dirty="0">
              <a:latin typeface="+mn-lt"/>
            </a:endParaRPr>
          </a:p>
          <a:p>
            <a:endParaRPr lang="en-US" sz="1100" dirty="0">
              <a:latin typeface="+mn-lt"/>
            </a:endParaRPr>
          </a:p>
        </p:txBody>
      </p:sp>
      <p:sp>
        <p:nvSpPr>
          <p:cNvPr id="4" name="Slide Number Placeholder 3"/>
          <p:cNvSpPr>
            <a:spLocks noGrp="1"/>
          </p:cNvSpPr>
          <p:nvPr>
            <p:ph type="sldNum" sz="quarter" idx="10"/>
          </p:nvPr>
        </p:nvSpPr>
        <p:spPr/>
        <p:txBody>
          <a:bodyPr/>
          <a:lstStyle/>
          <a:p>
            <a:fld id="{9F5C81E5-51A0-5547-9E3E-70C0BC38FA7E}" type="slidenum">
              <a:rPr lang="en-US" smtClean="0"/>
              <a:t>8</a:t>
            </a:fld>
            <a:endParaRPr lang="en-US" dirty="0"/>
          </a:p>
        </p:txBody>
      </p:sp>
    </p:spTree>
    <p:extLst>
      <p:ext uri="{BB962C8B-B14F-4D97-AF65-F5344CB8AC3E}">
        <p14:creationId xmlns:p14="http://schemas.microsoft.com/office/powerpoint/2010/main" val="220886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Talking</a:t>
            </a:r>
            <a:r>
              <a:rPr lang="en-US" sz="1100" baseline="0" dirty="0">
                <a:latin typeface="+mn-lt"/>
              </a:rPr>
              <a:t> Points:</a:t>
            </a:r>
          </a:p>
          <a:p>
            <a:endParaRPr lang="en-US" sz="1100" baseline="0" dirty="0">
              <a:latin typeface="+mn-lt"/>
            </a:endParaRPr>
          </a:p>
          <a:p>
            <a:r>
              <a:rPr lang="en-US" sz="1100" dirty="0">
                <a:latin typeface="+mn-lt"/>
              </a:rPr>
              <a:t>According</a:t>
            </a:r>
            <a:r>
              <a:rPr lang="en-US" sz="1100" baseline="0" dirty="0">
                <a:latin typeface="+mn-lt"/>
              </a:rPr>
              <a:t> to the Centers for Disease Control and Prevention (CDC), e-cigarettes are not safe for youth, young adults, pregnant women, or adults who do not currently use tobacco products.</a:t>
            </a:r>
          </a:p>
          <a:p>
            <a:endParaRPr lang="en-US" sz="1100" baseline="0" dirty="0">
              <a:latin typeface="+mn-lt"/>
            </a:endParaRPr>
          </a:p>
          <a:p>
            <a:r>
              <a:rPr lang="en-US" sz="1100" baseline="0" dirty="0">
                <a:latin typeface="+mn-lt"/>
              </a:rPr>
              <a:t>According to the Surgeon General, because the brain isn't fully developed until the mid 20s, youth and young adults are uniquely at risk for long-term, long-lasting effects of exposing their developing brains to nicotine.</a:t>
            </a:r>
          </a:p>
          <a:p>
            <a:endParaRPr lang="en-US" sz="1100" baseline="0" dirty="0">
              <a:latin typeface="+mn-lt"/>
            </a:endParaRPr>
          </a:p>
          <a:p>
            <a:r>
              <a:rPr lang="en-US" sz="1100" baseline="0" dirty="0">
                <a:latin typeface="+mn-lt"/>
              </a:rPr>
              <a:t>Risks include: nicotine addiction, mood disorders, and permanent lowering of impulse control.  Nicotine also changes the way synapses are formed, which can harm the parts of the brain that control attention and learning.</a:t>
            </a:r>
          </a:p>
          <a:p>
            <a:endParaRPr lang="en-US" sz="1100" baseline="0" dirty="0">
              <a:latin typeface="+mn-lt"/>
            </a:endParaRPr>
          </a:p>
          <a:p>
            <a:r>
              <a:rPr lang="en-US" sz="1100" baseline="0" dirty="0">
                <a:latin typeface="+mn-lt"/>
              </a:rPr>
              <a:t>Nicotine can also prime the adolescent brain for addiction to other substances.</a:t>
            </a:r>
          </a:p>
          <a:p>
            <a:endParaRPr lang="en-US" sz="1100" baseline="0" dirty="0">
              <a:latin typeface="+mn-lt"/>
            </a:endParaRPr>
          </a:p>
          <a:p>
            <a:r>
              <a:rPr lang="en-US" sz="1100" baseline="0" dirty="0">
                <a:latin typeface="+mn-lt"/>
              </a:rPr>
              <a:t>E-cigarette use among youth and young adults is strongly linked to the use of other tobacco products such as regular cigarettes, cigars, hookah, and smokeless tobacco.</a:t>
            </a:r>
          </a:p>
          <a:p>
            <a:endParaRPr lang="en-US" altLang="en-US" sz="1100" baseline="0" dirty="0">
              <a:latin typeface="+mn-lt"/>
            </a:endParaRPr>
          </a:p>
          <a:p>
            <a:r>
              <a:rPr lang="en-US" altLang="en-US" sz="1100" dirty="0">
                <a:latin typeface="+mn-lt"/>
              </a:rPr>
              <a:t>Due to changes in the brain, quitting is harder for those who start at a young age. Prevention is key.</a:t>
            </a:r>
          </a:p>
          <a:p>
            <a:pPr lvl="1"/>
            <a:r>
              <a:rPr lang="en-US" altLang="en-US" sz="1100" dirty="0">
                <a:latin typeface="+mn-lt"/>
              </a:rPr>
              <a:t> </a:t>
            </a:r>
          </a:p>
          <a:p>
            <a:r>
              <a:rPr lang="en-US" altLang="en-US" sz="1100" b="1" dirty="0">
                <a:latin typeface="+mn-lt"/>
              </a:rPr>
              <a:t>References:</a:t>
            </a:r>
          </a:p>
          <a:p>
            <a:r>
              <a:rPr lang="en-US" altLang="en-US" sz="1100" dirty="0">
                <a:latin typeface="+mn-lt"/>
              </a:rPr>
              <a:t>1. Surgeon General’s Know the Risks: https://e-cigarettes.surgeongeneral.gov/knowtherisks.html </a:t>
            </a:r>
          </a:p>
          <a:p>
            <a:r>
              <a:rPr lang="en-US" altLang="en-US" sz="1100" dirty="0">
                <a:latin typeface="+mn-lt"/>
              </a:rPr>
              <a:t>2. Many published studies have shown this, including: Abreu-Villaca, Y. et al (2003). Short-term adolescent nicotine exposure has immediate and persistent effects on cholinergic systems: Critical periods, patterns of exposure, dose thresholds. Neuropsychopharmacology, 28 pp. 1935-1949</a:t>
            </a:r>
          </a:p>
          <a:p>
            <a:endParaRPr lang="en-US" sz="1100" dirty="0">
              <a:latin typeface="+mn-lt"/>
            </a:endParaRPr>
          </a:p>
        </p:txBody>
      </p:sp>
      <p:sp>
        <p:nvSpPr>
          <p:cNvPr id="4" name="Slide Number Placeholder 3"/>
          <p:cNvSpPr>
            <a:spLocks noGrp="1"/>
          </p:cNvSpPr>
          <p:nvPr>
            <p:ph type="sldNum" sz="quarter" idx="10"/>
          </p:nvPr>
        </p:nvSpPr>
        <p:spPr/>
        <p:txBody>
          <a:bodyPr/>
          <a:lstStyle/>
          <a:p>
            <a:fld id="{9F5C81E5-51A0-5547-9E3E-70C0BC38FA7E}" type="slidenum">
              <a:rPr lang="en-US" smtClean="0"/>
              <a:t>9</a:t>
            </a:fld>
            <a:endParaRPr lang="en-US" dirty="0"/>
          </a:p>
        </p:txBody>
      </p:sp>
    </p:spTree>
    <p:extLst>
      <p:ext uri="{BB962C8B-B14F-4D97-AF65-F5344CB8AC3E}">
        <p14:creationId xmlns:p14="http://schemas.microsoft.com/office/powerpoint/2010/main" val="4198149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pic>
        <p:nvPicPr>
          <p:cNvPr id="2050" name="Picture 2" descr="M:\Users\Judi\TOBACCO-FY18\Vaping Campaign\Toolkit\Powerpoint\Vaping_PPT_cover_image_0818.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17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44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spTree>
    <p:extLst>
      <p:ext uri="{BB962C8B-B14F-4D97-AF65-F5344CB8AC3E}">
        <p14:creationId xmlns:p14="http://schemas.microsoft.com/office/powerpoint/2010/main" val="23209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spTree>
    <p:extLst>
      <p:ext uri="{BB962C8B-B14F-4D97-AF65-F5344CB8AC3E}">
        <p14:creationId xmlns:p14="http://schemas.microsoft.com/office/powerpoint/2010/main" val="217075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5"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u="none">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53469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pic>
        <p:nvPicPr>
          <p:cNvPr id="3074"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6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pic>
        <p:nvPicPr>
          <p:cNvPr id="8"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9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a:solidFill>
                  <a:srgbClr val="FF00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D29DB-1E3E-3248-8410-B56D1DFDEEE8}" type="slidenum">
              <a:rPr lang="en-US" smtClean="0"/>
              <a:t>‹#›</a:t>
            </a:fld>
            <a:endParaRPr lang="en-US" dirty="0"/>
          </a:p>
        </p:txBody>
      </p:sp>
      <p:pic>
        <p:nvPicPr>
          <p:cNvPr id="9"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9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ED29DB-1E3E-3248-8410-B56D1DFDEEE8}" type="slidenum">
              <a:rPr lang="en-US" smtClean="0"/>
              <a:t>‹#›</a:t>
            </a:fld>
            <a:endParaRPr lang="en-US" dirty="0"/>
          </a:p>
        </p:txBody>
      </p:sp>
      <p:pic>
        <p:nvPicPr>
          <p:cNvPr id="11"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a:solidFill>
                  <a:srgbClr val="FF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D29DB-1E3E-3248-8410-B56D1DFDEEE8}" type="slidenum">
              <a:rPr lang="en-US" smtClean="0"/>
              <a:t>‹#›</a:t>
            </a:fld>
            <a:endParaRPr lang="en-US" dirty="0"/>
          </a:p>
        </p:txBody>
      </p:sp>
      <p:pic>
        <p:nvPicPr>
          <p:cNvPr id="7"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93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ED29DB-1E3E-3248-8410-B56D1DFDEEE8}" type="slidenum">
              <a:rPr lang="en-US" smtClean="0"/>
              <a:t>‹#›</a:t>
            </a:fld>
            <a:endParaRPr lang="en-US" dirty="0"/>
          </a:p>
        </p:txBody>
      </p:sp>
      <p:pic>
        <p:nvPicPr>
          <p:cNvPr id="7"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5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43528"/>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435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557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D29DB-1E3E-3248-8410-B56D1DFDEEE8}" type="slidenum">
              <a:rPr lang="en-US" smtClean="0"/>
              <a:t>‹#›</a:t>
            </a:fld>
            <a:endParaRPr lang="en-US" dirty="0"/>
          </a:p>
        </p:txBody>
      </p:sp>
      <p:pic>
        <p:nvPicPr>
          <p:cNvPr id="9"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5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12DDD-8BC3-C141-9EE6-71C13EAA6F29}"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D29DB-1E3E-3248-8410-B56D1DFDEEE8}" type="slidenum">
              <a:rPr lang="en-US" smtClean="0"/>
              <a:t>‹#›</a:t>
            </a:fld>
            <a:endParaRPr lang="en-US" dirty="0"/>
          </a:p>
        </p:txBody>
      </p:sp>
      <p:pic>
        <p:nvPicPr>
          <p:cNvPr id="9"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2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M:\Users\Judi\TOBACCO-FY18\Vaping Campaign\Toolkit\Powerpoint\Vaping_PPT_header_0818_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469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69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12DDD-8BC3-C141-9EE6-71C13EAA6F29}" type="datetimeFigureOut">
              <a:rPr lang="en-US" smtClean="0"/>
              <a:t>2/20/2020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D29DB-1E3E-3248-8410-B56D1DFDEEE8}" type="slidenum">
              <a:rPr lang="en-US" smtClean="0"/>
              <a:t>‹#›</a:t>
            </a:fld>
            <a:endParaRPr lang="en-US" dirty="0"/>
          </a:p>
        </p:txBody>
      </p:sp>
      <p:pic>
        <p:nvPicPr>
          <p:cNvPr id="8" name="Picture 2" descr="M:\Users\Judi\TOBACCO-FY18\Vaping Campaign\Toolkit\Powerpoint\GetOutraged_logo_WhiteOut.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12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b="1"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ass.gov/vap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1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3505200"/>
            <a:ext cx="7745413" cy="814161"/>
          </a:xfrm>
        </p:spPr>
        <p:txBody>
          <a:bodyPr>
            <a:normAutofit/>
          </a:bodyPr>
          <a:lstStyle/>
          <a:p>
            <a:r>
              <a:rPr lang="en-US" dirty="0"/>
              <a:t>Tobacco and Vaping Industries</a:t>
            </a:r>
          </a:p>
        </p:txBody>
      </p:sp>
      <p:sp>
        <p:nvSpPr>
          <p:cNvPr id="6" name="Text Placeholder 4"/>
          <p:cNvSpPr>
            <a:spLocks noGrp="1"/>
          </p:cNvSpPr>
          <p:nvPr>
            <p:ph type="body" idx="1"/>
          </p:nvPr>
        </p:nvSpPr>
        <p:spPr>
          <a:xfrm>
            <a:off x="800849" y="4488090"/>
            <a:ext cx="7772400" cy="502557"/>
          </a:xfrm>
        </p:spPr>
        <p:txBody>
          <a:bodyPr>
            <a:noAutofit/>
          </a:bodyPr>
          <a:lstStyle/>
          <a:p>
            <a:r>
              <a:rPr lang="en-US" sz="2400" dirty="0">
                <a:solidFill>
                  <a:schemeClr val="tx1"/>
                </a:solidFill>
              </a:rPr>
              <a:t>The industries target youth with sweet, </a:t>
            </a:r>
            <a:br>
              <a:rPr lang="en-US" sz="2400" dirty="0">
                <a:solidFill>
                  <a:schemeClr val="tx1"/>
                </a:solidFill>
              </a:rPr>
            </a:br>
            <a:r>
              <a:rPr lang="en-US" sz="2400" dirty="0">
                <a:solidFill>
                  <a:schemeClr val="tx1"/>
                </a:solidFill>
              </a:rPr>
              <a:t>cheap, and easy to get products.</a:t>
            </a:r>
          </a:p>
        </p:txBody>
      </p:sp>
    </p:spTree>
    <p:extLst>
      <p:ext uri="{BB962C8B-B14F-4D97-AF65-F5344CB8AC3E}">
        <p14:creationId xmlns:p14="http://schemas.microsoft.com/office/powerpoint/2010/main" val="142251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Industry tactics</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b="17900"/>
          <a:stretch/>
        </p:blipFill>
        <p:spPr>
          <a:xfrm>
            <a:off x="10275" y="1778696"/>
            <a:ext cx="9117567" cy="3118981"/>
          </a:xfrm>
        </p:spPr>
      </p:pic>
      <p:sp>
        <p:nvSpPr>
          <p:cNvPr id="8" name="TextBox 1"/>
          <p:cNvSpPr txBox="1">
            <a:spLocks noChangeArrowheads="1"/>
          </p:cNvSpPr>
          <p:nvPr/>
        </p:nvSpPr>
        <p:spPr bwMode="auto">
          <a:xfrm>
            <a:off x="534690" y="5799809"/>
            <a:ext cx="845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3C3931"/>
                </a:solidFill>
                <a:latin typeface="Helvetica" charset="0"/>
                <a:ea typeface="MS PGothic" charset="0"/>
                <a:cs typeface="Helvetica" charset="0"/>
              </a:defRPr>
            </a:lvl1pPr>
            <a:lvl2pPr>
              <a:defRPr sz="2400">
                <a:solidFill>
                  <a:srgbClr val="3C3931"/>
                </a:solidFill>
                <a:latin typeface="Helvetica" charset="0"/>
                <a:ea typeface="MS PGothic" charset="0"/>
                <a:cs typeface="Helvetica" charset="0"/>
              </a:defRPr>
            </a:lvl2pPr>
            <a:lvl3pPr>
              <a:defRPr sz="2000">
                <a:solidFill>
                  <a:srgbClr val="3C3931"/>
                </a:solidFill>
                <a:latin typeface="Helvetica" charset="0"/>
                <a:ea typeface="MS PGothic" charset="0"/>
                <a:cs typeface="Helvetica" charset="0"/>
              </a:defRPr>
            </a:lvl3pPr>
            <a:lvl4pPr>
              <a:defRPr>
                <a:solidFill>
                  <a:srgbClr val="3C3931"/>
                </a:solidFill>
                <a:latin typeface="Helvetica" charset="0"/>
                <a:ea typeface="MS PGothic" charset="0"/>
                <a:cs typeface="Helvetica" charset="0"/>
              </a:defRPr>
            </a:lvl4pPr>
            <a:lvl5pPr>
              <a:defRPr>
                <a:solidFill>
                  <a:srgbClr val="3C3931"/>
                </a:solidFill>
                <a:latin typeface="Helvetica" charset="0"/>
                <a:ea typeface="MS PGothic" charset="0"/>
                <a:cs typeface="Helvetica" charset="0"/>
              </a:defRPr>
            </a:lvl5pPr>
            <a:lvl6pPr eaLnBrk="0" hangingPunct="0">
              <a:defRPr>
                <a:solidFill>
                  <a:srgbClr val="3C3931"/>
                </a:solidFill>
                <a:latin typeface="Helvetica" charset="0"/>
                <a:ea typeface="MS PGothic" charset="0"/>
                <a:cs typeface="Helvetica" charset="0"/>
              </a:defRPr>
            </a:lvl6pPr>
            <a:lvl7pPr eaLnBrk="0" hangingPunct="0">
              <a:defRPr>
                <a:solidFill>
                  <a:srgbClr val="3C3931"/>
                </a:solidFill>
                <a:latin typeface="Helvetica" charset="0"/>
                <a:ea typeface="MS PGothic" charset="0"/>
                <a:cs typeface="Helvetica" charset="0"/>
              </a:defRPr>
            </a:lvl7pPr>
            <a:lvl8pPr eaLnBrk="0" hangingPunct="0">
              <a:defRPr>
                <a:solidFill>
                  <a:srgbClr val="3C3931"/>
                </a:solidFill>
                <a:latin typeface="Helvetica" charset="0"/>
                <a:ea typeface="MS PGothic" charset="0"/>
                <a:cs typeface="Helvetica" charset="0"/>
              </a:defRPr>
            </a:lvl8pPr>
            <a:lvl9pPr eaLnBrk="0" hangingPunct="0">
              <a:defRPr>
                <a:solidFill>
                  <a:srgbClr val="3C3931"/>
                </a:solidFill>
                <a:latin typeface="Helvetica" charset="0"/>
                <a:ea typeface="MS PGothic" charset="0"/>
                <a:cs typeface="Helvetica" charset="0"/>
              </a:defRPr>
            </a:lvl9pPr>
          </a:lstStyle>
          <a:p>
            <a:pPr eaLnBrk="1" hangingPunct="1"/>
            <a:r>
              <a:rPr lang="en-US" sz="1200" dirty="0">
                <a:solidFill>
                  <a:schemeClr val="tx1"/>
                </a:solidFill>
                <a:latin typeface="+mn-lt"/>
              </a:rPr>
              <a:t>Source: National Youth Tobacco Survey, 2011-2014; Kim et al (2014), Truth Initiative (2015)</a:t>
            </a:r>
          </a:p>
        </p:txBody>
      </p:sp>
    </p:spTree>
    <p:extLst>
      <p:ext uri="{BB962C8B-B14F-4D97-AF65-F5344CB8AC3E}">
        <p14:creationId xmlns:p14="http://schemas.microsoft.com/office/powerpoint/2010/main" val="223341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Industry tactics</a:t>
            </a:r>
            <a:r>
              <a:rPr lang="en-US" dirty="0">
                <a:solidFill>
                  <a:srgbClr val="FF0000"/>
                </a:solidFill>
              </a:rPr>
              <a:t> </a:t>
            </a:r>
          </a:p>
        </p:txBody>
      </p:sp>
      <p:sp>
        <p:nvSpPr>
          <p:cNvPr id="3" name="Content Placeholder 2"/>
          <p:cNvSpPr>
            <a:spLocks noGrp="1"/>
          </p:cNvSpPr>
          <p:nvPr>
            <p:ph idx="1"/>
          </p:nvPr>
        </p:nvSpPr>
        <p:spPr/>
        <p:txBody>
          <a:bodyPr>
            <a:normAutofit/>
          </a:bodyPr>
          <a:lstStyle/>
          <a:p>
            <a:pPr marL="0" indent="0">
              <a:buNone/>
            </a:pPr>
            <a:r>
              <a:rPr lang="en-US" sz="2800" dirty="0"/>
              <a:t>The tobacco and vaping industries target young people by making their products:</a:t>
            </a:r>
          </a:p>
          <a:p>
            <a:pPr marL="0" indent="0">
              <a:buNone/>
            </a:pPr>
            <a:endParaRPr lang="en-US" sz="2800" dirty="0"/>
          </a:p>
          <a:p>
            <a:pPr lvl="1">
              <a:buFont typeface="Arial" panose="020B0604020202020204" pitchFamily="34" charset="0"/>
              <a:buChar char="•"/>
            </a:pPr>
            <a:r>
              <a:rPr lang="en-US" sz="4400" dirty="0"/>
              <a:t> Sweet</a:t>
            </a:r>
          </a:p>
          <a:p>
            <a:pPr lvl="1">
              <a:buFont typeface="Arial" panose="020B0604020202020204" pitchFamily="34" charset="0"/>
              <a:buChar char="•"/>
            </a:pPr>
            <a:r>
              <a:rPr lang="en-US" sz="4400" dirty="0"/>
              <a:t> Cheap</a:t>
            </a:r>
          </a:p>
          <a:p>
            <a:pPr lvl="1">
              <a:buFont typeface="Arial" panose="020B0604020202020204" pitchFamily="34" charset="0"/>
              <a:buChar char="•"/>
            </a:pPr>
            <a:r>
              <a:rPr lang="en-US" sz="4400" dirty="0"/>
              <a:t> Easy to Get</a:t>
            </a:r>
          </a:p>
        </p:txBody>
      </p:sp>
    </p:spTree>
    <p:extLst>
      <p:ext uri="{BB962C8B-B14F-4D97-AF65-F5344CB8AC3E}">
        <p14:creationId xmlns:p14="http://schemas.microsoft.com/office/powerpoint/2010/main" val="134040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Sweet</a:t>
            </a:r>
          </a:p>
        </p:txBody>
      </p:sp>
      <p:sp>
        <p:nvSpPr>
          <p:cNvPr id="4" name="Content Placeholder 3"/>
          <p:cNvSpPr>
            <a:spLocks noGrp="1"/>
          </p:cNvSpPr>
          <p:nvPr>
            <p:ph idx="1"/>
          </p:nvPr>
        </p:nvSpPr>
        <p:spPr/>
        <p:txBody>
          <a:bodyPr/>
          <a:lstStyle/>
          <a:p>
            <a:r>
              <a:rPr lang="en-US" dirty="0"/>
              <a:t>E-liquids and juices contain flavorings</a:t>
            </a:r>
          </a:p>
          <a:p>
            <a:r>
              <a:rPr lang="en-US" dirty="0"/>
              <a:t>Thousands of sweet and fruity flavors to pick from (chocolate, cotton candy, fruit punch, mango…)</a:t>
            </a:r>
          </a:p>
          <a:p>
            <a:r>
              <a:rPr lang="en-US" dirty="0"/>
              <a:t>Flavors appeal to youth</a:t>
            </a:r>
          </a:p>
          <a:p>
            <a:r>
              <a:rPr lang="en-US" dirty="0"/>
              <a:t>Flavors may make vaping </a:t>
            </a:r>
            <a:r>
              <a:rPr lang="en-US" i="1" dirty="0"/>
              <a:t>seem</a:t>
            </a:r>
            <a:r>
              <a:rPr lang="en-US" dirty="0"/>
              <a:t> harmless</a:t>
            </a:r>
          </a:p>
        </p:txBody>
      </p:sp>
      <p:pic>
        <p:nvPicPr>
          <p:cNvPr id="5" name="Picture 5" descr="M:\Users\Judi\TOBACCO-FY18\For CPs\Kathy\vista-vapor-juic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332" y="5095875"/>
            <a:ext cx="4427714" cy="13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98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Sweet – Do flavors appeal to adults?</a:t>
            </a:r>
          </a:p>
        </p:txBody>
      </p:sp>
      <p:sp>
        <p:nvSpPr>
          <p:cNvPr id="3" name="Content Placeholder 2"/>
          <p:cNvSpPr>
            <a:spLocks noGrp="1"/>
          </p:cNvSpPr>
          <p:nvPr>
            <p:ph idx="1"/>
          </p:nvPr>
        </p:nvSpPr>
        <p:spPr/>
        <p:txBody>
          <a:bodyPr/>
          <a:lstStyle/>
          <a:p>
            <a:r>
              <a:rPr lang="en-US" dirty="0"/>
              <a:t>Younger people are more likely to use flavored products than older adults</a:t>
            </a:r>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366" y="2631752"/>
            <a:ext cx="4379339" cy="343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23" y="2754312"/>
            <a:ext cx="3897843" cy="31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482505" y="5953697"/>
            <a:ext cx="845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3C3931"/>
                </a:solidFill>
                <a:latin typeface="Helvetica" charset="0"/>
                <a:ea typeface="MS PGothic" charset="0"/>
                <a:cs typeface="Helvetica" charset="0"/>
              </a:defRPr>
            </a:lvl1pPr>
            <a:lvl2pPr>
              <a:defRPr sz="2400">
                <a:solidFill>
                  <a:srgbClr val="3C3931"/>
                </a:solidFill>
                <a:latin typeface="Helvetica" charset="0"/>
                <a:ea typeface="MS PGothic" charset="0"/>
                <a:cs typeface="Helvetica" charset="0"/>
              </a:defRPr>
            </a:lvl2pPr>
            <a:lvl3pPr>
              <a:defRPr sz="2000">
                <a:solidFill>
                  <a:srgbClr val="3C3931"/>
                </a:solidFill>
                <a:latin typeface="Helvetica" charset="0"/>
                <a:ea typeface="MS PGothic" charset="0"/>
                <a:cs typeface="Helvetica" charset="0"/>
              </a:defRPr>
            </a:lvl3pPr>
            <a:lvl4pPr>
              <a:defRPr>
                <a:solidFill>
                  <a:srgbClr val="3C3931"/>
                </a:solidFill>
                <a:latin typeface="Helvetica" charset="0"/>
                <a:ea typeface="MS PGothic" charset="0"/>
                <a:cs typeface="Helvetica" charset="0"/>
              </a:defRPr>
            </a:lvl4pPr>
            <a:lvl5pPr>
              <a:defRPr>
                <a:solidFill>
                  <a:srgbClr val="3C3931"/>
                </a:solidFill>
                <a:latin typeface="Helvetica" charset="0"/>
                <a:ea typeface="MS PGothic" charset="0"/>
                <a:cs typeface="Helvetica" charset="0"/>
              </a:defRPr>
            </a:lvl5pPr>
            <a:lvl6pPr eaLnBrk="0" hangingPunct="0">
              <a:defRPr>
                <a:solidFill>
                  <a:srgbClr val="3C3931"/>
                </a:solidFill>
                <a:latin typeface="Helvetica" charset="0"/>
                <a:ea typeface="MS PGothic" charset="0"/>
                <a:cs typeface="Helvetica" charset="0"/>
              </a:defRPr>
            </a:lvl6pPr>
            <a:lvl7pPr eaLnBrk="0" hangingPunct="0">
              <a:defRPr>
                <a:solidFill>
                  <a:srgbClr val="3C3931"/>
                </a:solidFill>
                <a:latin typeface="Helvetica" charset="0"/>
                <a:ea typeface="MS PGothic" charset="0"/>
                <a:cs typeface="Helvetica" charset="0"/>
              </a:defRPr>
            </a:lvl7pPr>
            <a:lvl8pPr eaLnBrk="0" hangingPunct="0">
              <a:defRPr>
                <a:solidFill>
                  <a:srgbClr val="3C3931"/>
                </a:solidFill>
                <a:latin typeface="Helvetica" charset="0"/>
                <a:ea typeface="MS PGothic" charset="0"/>
                <a:cs typeface="Helvetica" charset="0"/>
              </a:defRPr>
            </a:lvl8pPr>
            <a:lvl9pPr eaLnBrk="0" hangingPunct="0">
              <a:defRPr>
                <a:solidFill>
                  <a:srgbClr val="3C3931"/>
                </a:solidFill>
                <a:latin typeface="Helvetica" charset="0"/>
                <a:ea typeface="MS PGothic" charset="0"/>
                <a:cs typeface="Helvetica" charset="0"/>
              </a:defRPr>
            </a:lvl9pPr>
          </a:lstStyle>
          <a:p>
            <a:r>
              <a:rPr lang="en-US" sz="1200" dirty="0">
                <a:solidFill>
                  <a:schemeClr val="tx1"/>
                </a:solidFill>
                <a:latin typeface="+mj-lt"/>
              </a:rPr>
              <a:t>Source: Truth Initiative, truthinitiative.org/news/flavored-tobacco-use-among-youth-and-young-adults </a:t>
            </a:r>
          </a:p>
        </p:txBody>
      </p:sp>
    </p:spTree>
    <p:extLst>
      <p:ext uri="{BB962C8B-B14F-4D97-AF65-F5344CB8AC3E}">
        <p14:creationId xmlns:p14="http://schemas.microsoft.com/office/powerpoint/2010/main" val="207621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Cheap</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629652">
            <a:off x="4869495" y="3002840"/>
            <a:ext cx="3787910" cy="2384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lstStyle/>
          <a:p>
            <a:r>
              <a:rPr lang="en-US" dirty="0"/>
              <a:t>Products are often inexpensive—special offers and coupon codes make them cheap</a:t>
            </a:r>
          </a:p>
          <a:p>
            <a:endParaRPr lang="en-US" dirty="0"/>
          </a:p>
          <a:p>
            <a:r>
              <a:rPr lang="en-US" dirty="0"/>
              <a:t>Low prices create </a:t>
            </a:r>
            <a:br>
              <a:rPr lang="en-US" dirty="0"/>
            </a:br>
            <a:r>
              <a:rPr lang="en-US" dirty="0"/>
              <a:t>impulse buys</a:t>
            </a:r>
          </a:p>
          <a:p>
            <a:endParaRPr lang="en-US" dirty="0"/>
          </a:p>
        </p:txBody>
      </p:sp>
    </p:spTree>
    <p:extLst>
      <p:ext uri="{BB962C8B-B14F-4D97-AF65-F5344CB8AC3E}">
        <p14:creationId xmlns:p14="http://schemas.microsoft.com/office/powerpoint/2010/main" val="173654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Easy to get</a:t>
            </a:r>
          </a:p>
        </p:txBody>
      </p:sp>
      <p:sp>
        <p:nvSpPr>
          <p:cNvPr id="6" name="Content Placeholder 5"/>
          <p:cNvSpPr>
            <a:spLocks noGrp="1"/>
          </p:cNvSpPr>
          <p:nvPr>
            <p:ph idx="1"/>
          </p:nvPr>
        </p:nvSpPr>
        <p:spPr>
          <a:xfrm>
            <a:off x="534690" y="1600200"/>
            <a:ext cx="6201776" cy="4525963"/>
          </a:xfrm>
        </p:spPr>
        <p:txBody>
          <a:bodyPr>
            <a:normAutofit lnSpcReduction="10000"/>
          </a:bodyPr>
          <a:lstStyle/>
          <a:p>
            <a:r>
              <a:rPr lang="en-US" dirty="0"/>
              <a:t>Vaping products have been everywhere—corner stores, gas stations, vape shops, online</a:t>
            </a:r>
          </a:p>
          <a:p>
            <a:r>
              <a:rPr lang="en-US" dirty="0"/>
              <a:t>Availability sends the message that these products are normal and fine</a:t>
            </a:r>
          </a:p>
          <a:p>
            <a:r>
              <a:rPr lang="en-US" dirty="0"/>
              <a:t>The more youth see them, the more likely they are to buy and use</a:t>
            </a:r>
          </a:p>
          <a:p>
            <a:endParaRPr lang="en-US" dirty="0"/>
          </a:p>
        </p:txBody>
      </p:sp>
      <p:pic>
        <p:nvPicPr>
          <p:cNvPr id="4098" name="Picture 2" descr="https://cdn-images-1.medium.com/max/1600/1*bzUwMZVYuSx0wnC_qyZTz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0" y="2181225"/>
            <a:ext cx="2390775"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Massachusetts has taken action to reduce the influence of the tobacco and vaping industries</a:t>
            </a:r>
          </a:p>
        </p:txBody>
      </p:sp>
      <p:sp>
        <p:nvSpPr>
          <p:cNvPr id="3" name="Content Placeholder 2"/>
          <p:cNvSpPr>
            <a:spLocks noGrp="1"/>
          </p:cNvSpPr>
          <p:nvPr>
            <p:ph idx="1"/>
          </p:nvPr>
        </p:nvSpPr>
        <p:spPr/>
        <p:txBody>
          <a:bodyPr>
            <a:noAutofit/>
          </a:bodyPr>
          <a:lstStyle/>
          <a:p>
            <a:r>
              <a:rPr lang="en-US" sz="2200" dirty="0">
                <a:solidFill>
                  <a:srgbClr val="FF0000"/>
                </a:solidFill>
              </a:rPr>
              <a:t>SWEET:</a:t>
            </a:r>
            <a:r>
              <a:rPr lang="en-US" sz="2200" dirty="0"/>
              <a:t>  The sale of flavored e-cigarettes is now restricted to adult-only smoking bars. As of June 2020, ALL flavored tobacco products, including menthol, are restricted to smoking bars for onsite consumption only.</a:t>
            </a:r>
          </a:p>
          <a:p>
            <a:endParaRPr lang="en-US" sz="2200" dirty="0"/>
          </a:p>
          <a:p>
            <a:r>
              <a:rPr lang="en-US" sz="2200" dirty="0">
                <a:solidFill>
                  <a:srgbClr val="FF0000"/>
                </a:solidFill>
              </a:rPr>
              <a:t>CHEAP</a:t>
            </a:r>
            <a:r>
              <a:rPr lang="en-US" sz="2200" dirty="0"/>
              <a:t>: As of June 2020, e-cigarettes and other electronic nicotine delivery systems will be taxed, bringing them in line with the cost of cigarettes and other tobacco products and making them less attractive for impulse buys. </a:t>
            </a:r>
          </a:p>
          <a:p>
            <a:endParaRPr lang="en-US" sz="2200" dirty="0"/>
          </a:p>
          <a:p>
            <a:r>
              <a:rPr lang="en-US" sz="2200" dirty="0">
                <a:solidFill>
                  <a:srgbClr val="FF0000"/>
                </a:solidFill>
              </a:rPr>
              <a:t>EASY to GET: </a:t>
            </a:r>
            <a:r>
              <a:rPr lang="en-US" sz="2200" dirty="0"/>
              <a:t>The new law in Massachusetts makes e-cigarettes and all other flavored tobacco products harder to get. But this doesn’t mean that youth will stop seeing tobacco products or advertisements in your community. </a:t>
            </a:r>
          </a:p>
        </p:txBody>
      </p:sp>
    </p:spTree>
    <p:extLst>
      <p:ext uri="{BB962C8B-B14F-4D97-AF65-F5344CB8AC3E}">
        <p14:creationId xmlns:p14="http://schemas.microsoft.com/office/powerpoint/2010/main" val="245174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76386"/>
            <a:ext cx="7772400" cy="1362075"/>
          </a:xfrm>
        </p:spPr>
        <p:txBody>
          <a:bodyPr/>
          <a:lstStyle/>
          <a:p>
            <a:r>
              <a:rPr lang="en-US" dirty="0"/>
              <a:t>Vaping 101</a:t>
            </a:r>
          </a:p>
        </p:txBody>
      </p:sp>
      <p:sp>
        <p:nvSpPr>
          <p:cNvPr id="5" name="Text Placeholder 4"/>
          <p:cNvSpPr>
            <a:spLocks noGrp="1"/>
          </p:cNvSpPr>
          <p:nvPr>
            <p:ph type="body" idx="1"/>
          </p:nvPr>
        </p:nvSpPr>
        <p:spPr>
          <a:xfrm>
            <a:off x="761027" y="4078515"/>
            <a:ext cx="7772400" cy="502557"/>
          </a:xfrm>
        </p:spPr>
        <p:txBody>
          <a:bodyPr>
            <a:noAutofit/>
          </a:bodyPr>
          <a:lstStyle/>
          <a:p>
            <a:r>
              <a:rPr lang="en-US" sz="2400" dirty="0">
                <a:solidFill>
                  <a:schemeClr val="tx1"/>
                </a:solidFill>
              </a:rPr>
              <a:t>What do they look like? Is it just water vapor?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580" y="2195740"/>
            <a:ext cx="22606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91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 result for e-juice vape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99109"/>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l"/>
            <a:r>
              <a:rPr lang="en-US" dirty="0">
                <a:solidFill>
                  <a:srgbClr val="FF0000"/>
                </a:solidFill>
              </a:rPr>
              <a:t>What is vaping?</a:t>
            </a:r>
          </a:p>
        </p:txBody>
      </p:sp>
      <p:sp>
        <p:nvSpPr>
          <p:cNvPr id="3" name="Content Placeholder 2"/>
          <p:cNvSpPr>
            <a:spLocks noGrp="1"/>
          </p:cNvSpPr>
          <p:nvPr>
            <p:ph idx="1"/>
          </p:nvPr>
        </p:nvSpPr>
        <p:spPr>
          <a:xfrm>
            <a:off x="482948" y="1542755"/>
            <a:ext cx="6670206" cy="4525963"/>
          </a:xfrm>
        </p:spPr>
        <p:txBody>
          <a:bodyPr>
            <a:normAutofit lnSpcReduction="10000"/>
          </a:bodyPr>
          <a:lstStyle/>
          <a:p>
            <a:pPr>
              <a:defRPr/>
            </a:pPr>
            <a:r>
              <a:rPr lang="en-US" sz="2800" dirty="0"/>
              <a:t>Inhaling and exhaling the aerosol (often called vapor) produced by an e-cigarette or similar battery-powered device</a:t>
            </a:r>
          </a:p>
          <a:p>
            <a:pPr>
              <a:defRPr/>
            </a:pPr>
            <a:r>
              <a:rPr lang="en-US" sz="2800" dirty="0"/>
              <a:t>Called e-cigs, vape pens, e-hookahs, e-pipes, tanks, mods, vapes, electronic nicotine delivery systems, or ENDS, and more</a:t>
            </a:r>
          </a:p>
          <a:p>
            <a:r>
              <a:rPr lang="en-US" sz="2800" b="1" dirty="0"/>
              <a:t>Sometimes referred to by brand names such as JUUL (Juuling), BO, Blue, and others</a:t>
            </a:r>
            <a:endParaRPr lang="en-US" sz="2400" dirty="0"/>
          </a:p>
        </p:txBody>
      </p:sp>
    </p:spTree>
    <p:extLst>
      <p:ext uri="{BB962C8B-B14F-4D97-AF65-F5344CB8AC3E}">
        <p14:creationId xmlns:p14="http://schemas.microsoft.com/office/powerpoint/2010/main" val="195875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Introduction</a:t>
            </a:r>
          </a:p>
        </p:txBody>
      </p:sp>
      <p:sp>
        <p:nvSpPr>
          <p:cNvPr id="3" name="Content Placeholder 2"/>
          <p:cNvSpPr>
            <a:spLocks noGrp="1"/>
          </p:cNvSpPr>
          <p:nvPr>
            <p:ph idx="1"/>
          </p:nvPr>
        </p:nvSpPr>
        <p:spPr/>
        <p:txBody>
          <a:bodyPr/>
          <a:lstStyle/>
          <a:p>
            <a:r>
              <a:rPr lang="en-US" dirty="0"/>
              <a:t>Insert Name, Job Title</a:t>
            </a:r>
          </a:p>
          <a:p>
            <a:r>
              <a:rPr lang="en-US" dirty="0"/>
              <a:t>Insert program name, school, organization, etc.</a:t>
            </a:r>
          </a:p>
        </p:txBody>
      </p:sp>
    </p:spTree>
    <p:extLst>
      <p:ext uri="{BB962C8B-B14F-4D97-AF65-F5344CB8AC3E}">
        <p14:creationId xmlns:p14="http://schemas.microsoft.com/office/powerpoint/2010/main" val="392436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Vapor vs. Aerosol</a:t>
            </a:r>
          </a:p>
        </p:txBody>
      </p:sp>
      <p:sp>
        <p:nvSpPr>
          <p:cNvPr id="7" name="Content Placeholder 6"/>
          <p:cNvSpPr>
            <a:spLocks noGrp="1"/>
          </p:cNvSpPr>
          <p:nvPr>
            <p:ph idx="1"/>
          </p:nvPr>
        </p:nvSpPr>
        <p:spPr/>
        <p:txBody>
          <a:bodyPr>
            <a:normAutofit/>
          </a:bodyPr>
          <a:lstStyle/>
          <a:p>
            <a:r>
              <a:rPr lang="en-US" kern="0" dirty="0"/>
              <a:t>Produces an aerosol, </a:t>
            </a:r>
            <a:r>
              <a:rPr lang="en-US" b="1" i="1" u="sng" kern="0" dirty="0"/>
              <a:t>NOT</a:t>
            </a:r>
            <a:r>
              <a:rPr lang="en-US" b="1" i="1" kern="0" dirty="0"/>
              <a:t> </a:t>
            </a:r>
            <a:r>
              <a:rPr lang="en-US" kern="0" dirty="0"/>
              <a:t>water vapor</a:t>
            </a:r>
          </a:p>
          <a:p>
            <a:pPr marL="0" indent="0">
              <a:buNone/>
            </a:pPr>
            <a:endParaRPr lang="en-US" kern="0" dirty="0"/>
          </a:p>
          <a:p>
            <a:r>
              <a:rPr lang="en-US" kern="0" dirty="0"/>
              <a:t>Aerosol can contain harmful substances:</a:t>
            </a:r>
          </a:p>
          <a:p>
            <a:pPr lvl="1" fontAlgn="base"/>
            <a:r>
              <a:rPr lang="en-US" sz="1800" dirty="0"/>
              <a:t>Nicotine</a:t>
            </a:r>
          </a:p>
          <a:p>
            <a:pPr lvl="1" fontAlgn="base"/>
            <a:r>
              <a:rPr lang="en-US" sz="1800" dirty="0"/>
              <a:t>Ultrafine particles that can be inhaled deep into the lungs</a:t>
            </a:r>
          </a:p>
          <a:p>
            <a:pPr lvl="1" fontAlgn="base"/>
            <a:r>
              <a:rPr lang="en-US" sz="1800" dirty="0"/>
              <a:t>Flavoring such as diacetyl, a chemical linked to a serious lung disease</a:t>
            </a:r>
          </a:p>
          <a:p>
            <a:pPr lvl="1" fontAlgn="base"/>
            <a:r>
              <a:rPr lang="en-US" sz="1800" dirty="0"/>
              <a:t>Volatile organic compounds</a:t>
            </a:r>
          </a:p>
          <a:p>
            <a:pPr lvl="1" fontAlgn="base"/>
            <a:r>
              <a:rPr lang="en-US" sz="1800" dirty="0"/>
              <a:t>Cancer-causing chemicals</a:t>
            </a:r>
          </a:p>
          <a:p>
            <a:pPr lvl="1" fontAlgn="base"/>
            <a:r>
              <a:rPr lang="en-US" sz="1800" dirty="0"/>
              <a:t>Heavy metals such as nickel, tin, and lead</a:t>
            </a:r>
            <a:endParaRPr lang="en-US" kern="0" dirty="0"/>
          </a:p>
          <a:p>
            <a:endParaRPr lang="en-US" kern="0" dirty="0"/>
          </a:p>
          <a:p>
            <a:endParaRPr lang="en-US" dirty="0"/>
          </a:p>
        </p:txBody>
      </p:sp>
    </p:spTree>
    <p:extLst>
      <p:ext uri="{BB962C8B-B14F-4D97-AF65-F5344CB8AC3E}">
        <p14:creationId xmlns:p14="http://schemas.microsoft.com/office/powerpoint/2010/main" val="379136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Look of Nicotine Addiction</a:t>
            </a:r>
          </a:p>
        </p:txBody>
      </p:sp>
      <p:pic>
        <p:nvPicPr>
          <p:cNvPr id="4" name="Content Placeholder 8" descr="e-cig variety from CD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18437" y="1827159"/>
            <a:ext cx="6873917" cy="3780389"/>
          </a:xfrm>
          <a:prstGeom prst="rect">
            <a:avLst/>
          </a:prstGeom>
        </p:spPr>
      </p:pic>
    </p:spTree>
    <p:extLst>
      <p:ext uri="{BB962C8B-B14F-4D97-AF65-F5344CB8AC3E}">
        <p14:creationId xmlns:p14="http://schemas.microsoft.com/office/powerpoint/2010/main" val="1961043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products</a:t>
            </a:r>
          </a:p>
        </p:txBody>
      </p:sp>
      <p:sp>
        <p:nvSpPr>
          <p:cNvPr id="4" name="Content Placeholder 3"/>
          <p:cNvSpPr>
            <a:spLocks noGrp="1"/>
          </p:cNvSpPr>
          <p:nvPr>
            <p:ph idx="1"/>
          </p:nvPr>
        </p:nvSpPr>
        <p:spPr>
          <a:xfrm>
            <a:off x="1222994" y="5372597"/>
            <a:ext cx="3375338" cy="713165"/>
          </a:xfrm>
        </p:spPr>
        <p:txBody>
          <a:bodyPr>
            <a:noAutofit/>
          </a:bodyPr>
          <a:lstStyle/>
          <a:p>
            <a:pPr marL="0" indent="0" algn="ctr">
              <a:buNone/>
            </a:pPr>
            <a:r>
              <a:rPr lang="en-US" sz="2400" dirty="0"/>
              <a:t>Rechargeable E-cigarettes</a:t>
            </a:r>
            <a:br>
              <a:rPr lang="en-US" sz="2400" dirty="0"/>
            </a:br>
            <a:r>
              <a:rPr lang="en-US" sz="2400" dirty="0"/>
              <a:t>(JUUL, </a:t>
            </a:r>
            <a:r>
              <a:rPr lang="en-US" sz="2400" i="1" dirty="0"/>
              <a:t>my</a:t>
            </a:r>
            <a:r>
              <a:rPr lang="en-US" sz="2400" dirty="0"/>
              <a:t>blu, and Bo)</a:t>
            </a:r>
          </a:p>
        </p:txBody>
      </p:sp>
      <p:sp>
        <p:nvSpPr>
          <p:cNvPr id="3" name="TextBox 2"/>
          <p:cNvSpPr txBox="1"/>
          <p:nvPr/>
        </p:nvSpPr>
        <p:spPr>
          <a:xfrm>
            <a:off x="5197338" y="5241657"/>
            <a:ext cx="3566952" cy="523220"/>
          </a:xfrm>
          <a:prstGeom prst="rect">
            <a:avLst/>
          </a:prstGeom>
          <a:noFill/>
        </p:spPr>
        <p:txBody>
          <a:bodyPr wrap="square" rtlCol="0">
            <a:spAutoFit/>
          </a:bodyPr>
          <a:lstStyle/>
          <a:p>
            <a:r>
              <a:rPr lang="en-US" sz="2800" dirty="0"/>
              <a:t>Disposable E-cigarettes</a:t>
            </a:r>
          </a:p>
        </p:txBody>
      </p:sp>
      <p:pic>
        <p:nvPicPr>
          <p:cNvPr id="6" name="Picture 5" descr="blu_tran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365" y="1696449"/>
            <a:ext cx="617400" cy="3564455"/>
          </a:xfrm>
          <a:prstGeom prst="rect">
            <a:avLst/>
          </a:prstGeom>
        </p:spPr>
      </p:pic>
      <p:pic>
        <p:nvPicPr>
          <p:cNvPr id="7" name="Picture 6" descr="e_cig_tran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6967" y="2623726"/>
            <a:ext cx="4146144" cy="2267029"/>
          </a:xfrm>
          <a:prstGeom prst="rect">
            <a:avLst/>
          </a:prstGeom>
        </p:spPr>
      </p:pic>
      <p:pic>
        <p:nvPicPr>
          <p:cNvPr id="9" name="Picture 8" descr="Bo_tran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1797" y="1183677"/>
            <a:ext cx="870493" cy="4188920"/>
          </a:xfrm>
          <a:prstGeom prst="rect">
            <a:avLst/>
          </a:prstGeom>
        </p:spPr>
      </p:pic>
      <p:pic>
        <p:nvPicPr>
          <p:cNvPr id="10" name="Picture 9" descr="Juul_tran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8826" y="1286698"/>
            <a:ext cx="874142" cy="3954959"/>
          </a:xfrm>
          <a:prstGeom prst="rect">
            <a:avLst/>
          </a:prstGeom>
        </p:spPr>
      </p:pic>
      <p:sp>
        <p:nvSpPr>
          <p:cNvPr id="5" name="AutoShape 2" descr="Image result for disposable e-ci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8997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3048" y="5560275"/>
            <a:ext cx="2673440" cy="523220"/>
          </a:xfrm>
          <a:prstGeom prst="rect">
            <a:avLst/>
          </a:prstGeom>
          <a:noFill/>
        </p:spPr>
        <p:txBody>
          <a:bodyPr wrap="square" rtlCol="0">
            <a:spAutoFit/>
          </a:bodyPr>
          <a:lstStyle/>
          <a:p>
            <a:r>
              <a:rPr lang="en-US" sz="2800" dirty="0"/>
              <a:t>Tank Systems</a:t>
            </a:r>
          </a:p>
        </p:txBody>
      </p:sp>
      <p:sp>
        <p:nvSpPr>
          <p:cNvPr id="5" name="TextBox 4"/>
          <p:cNvSpPr txBox="1"/>
          <p:nvPr/>
        </p:nvSpPr>
        <p:spPr>
          <a:xfrm>
            <a:off x="6048659" y="5560275"/>
            <a:ext cx="2071916" cy="800219"/>
          </a:xfrm>
          <a:prstGeom prst="rect">
            <a:avLst/>
          </a:prstGeom>
          <a:noFill/>
        </p:spPr>
        <p:txBody>
          <a:bodyPr wrap="square" rtlCol="0">
            <a:spAutoFit/>
          </a:bodyPr>
          <a:lstStyle/>
          <a:p>
            <a:r>
              <a:rPr lang="en-US" sz="2800" dirty="0"/>
              <a:t>Vape Pens</a:t>
            </a:r>
          </a:p>
          <a:p>
            <a:endParaRPr lang="en-US" dirty="0"/>
          </a:p>
        </p:txBody>
      </p:sp>
      <p:pic>
        <p:nvPicPr>
          <p:cNvPr id="6" name="Picture 5" descr="tank_trans_no_backgroun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706" y="1426257"/>
            <a:ext cx="2749902" cy="4134018"/>
          </a:xfrm>
          <a:prstGeom prst="rect">
            <a:avLst/>
          </a:prstGeom>
        </p:spPr>
      </p:pic>
      <p:pic>
        <p:nvPicPr>
          <p:cNvPr id="7" name="Picture 6" descr="Vape_pens_trans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932" y="1426257"/>
            <a:ext cx="2296471" cy="4263251"/>
          </a:xfrm>
          <a:prstGeom prst="rect">
            <a:avLst/>
          </a:prstGeom>
        </p:spPr>
      </p:pic>
    </p:spTree>
    <p:extLst>
      <p:ext uri="{BB962C8B-B14F-4D97-AF65-F5344CB8AC3E}">
        <p14:creationId xmlns:p14="http://schemas.microsoft.com/office/powerpoint/2010/main" val="381883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1812" y="4858566"/>
            <a:ext cx="3742816" cy="523220"/>
          </a:xfrm>
          <a:prstGeom prst="rect">
            <a:avLst/>
          </a:prstGeom>
          <a:noFill/>
        </p:spPr>
        <p:txBody>
          <a:bodyPr wrap="square" rtlCol="0">
            <a:spAutoFit/>
          </a:bodyPr>
          <a:lstStyle/>
          <a:p>
            <a:r>
              <a:rPr lang="en-US" sz="2800" dirty="0"/>
              <a:t>E-liquids and E-Juices</a:t>
            </a:r>
          </a:p>
        </p:txBody>
      </p:sp>
      <p:pic>
        <p:nvPicPr>
          <p:cNvPr id="7" name="Picture 6" descr="e-juices_tran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917" y="1975876"/>
            <a:ext cx="6059665" cy="2891807"/>
          </a:xfrm>
          <a:prstGeom prst="rect">
            <a:avLst/>
          </a:prstGeom>
        </p:spPr>
      </p:pic>
      <p:sp>
        <p:nvSpPr>
          <p:cNvPr id="5" name="TextBox 4"/>
          <p:cNvSpPr txBox="1"/>
          <p:nvPr/>
        </p:nvSpPr>
        <p:spPr>
          <a:xfrm>
            <a:off x="7496175" y="4858566"/>
            <a:ext cx="1095238" cy="523220"/>
          </a:xfrm>
          <a:prstGeom prst="rect">
            <a:avLst/>
          </a:prstGeom>
          <a:noFill/>
        </p:spPr>
        <p:txBody>
          <a:bodyPr wrap="square" rtlCol="0">
            <a:spAutoFit/>
          </a:bodyPr>
          <a:lstStyle/>
          <a:p>
            <a:r>
              <a:rPr lang="en-US" sz="2800" dirty="0"/>
              <a:t>Pods</a:t>
            </a:r>
          </a:p>
        </p:txBody>
      </p:sp>
      <p:pic>
        <p:nvPicPr>
          <p:cNvPr id="2050" name="Picture 2" descr="M:\Creative\Tobacco\Vaping\Photoshoot\Juul_and_pod.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3513" b="8024"/>
          <a:stretch/>
        </p:blipFill>
        <p:spPr bwMode="auto">
          <a:xfrm>
            <a:off x="7562848" y="1566861"/>
            <a:ext cx="762001"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049" y="3105966"/>
            <a:ext cx="1371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73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and emerging products</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409" y="1474115"/>
            <a:ext cx="1704976" cy="232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88" y="4217353"/>
            <a:ext cx="2151285" cy="1871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0418"/>
          <a:stretch/>
        </p:blipFill>
        <p:spPr bwMode="auto">
          <a:xfrm>
            <a:off x="537069" y="1529558"/>
            <a:ext cx="1677690" cy="2216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M:\Creative\Tobacco\Vaping\Photoshoot\MTCP-vape-707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77583" y="2074117"/>
            <a:ext cx="1566417" cy="11278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9733" y="1529558"/>
            <a:ext cx="2681288" cy="1954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582" y="3897609"/>
            <a:ext cx="2798425" cy="279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9743" y="4276594"/>
            <a:ext cx="2040453" cy="204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5183" y="4002472"/>
            <a:ext cx="19716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632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4690" y="2056153"/>
            <a:ext cx="8229600" cy="323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47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0" y="388938"/>
            <a:ext cx="8229600" cy="1143000"/>
          </a:xfrm>
        </p:spPr>
        <p:txBody>
          <a:bodyPr>
            <a:normAutofit fontScale="90000"/>
          </a:bodyPr>
          <a:lstStyle/>
          <a:p>
            <a:r>
              <a:rPr lang="en-US" dirty="0"/>
              <a:t>Can e-cigarettes be used to vape other substances?</a:t>
            </a:r>
          </a:p>
        </p:txBody>
      </p:sp>
      <p:sp>
        <p:nvSpPr>
          <p:cNvPr id="3" name="Content Placeholder 2"/>
          <p:cNvSpPr>
            <a:spLocks noGrp="1"/>
          </p:cNvSpPr>
          <p:nvPr>
            <p:ph idx="1"/>
          </p:nvPr>
        </p:nvSpPr>
        <p:spPr/>
        <p:txBody>
          <a:bodyPr/>
          <a:lstStyle/>
          <a:p>
            <a:r>
              <a:rPr lang="en-US" dirty="0"/>
              <a:t>Yes!</a:t>
            </a:r>
          </a:p>
          <a:p>
            <a:r>
              <a:rPr lang="en-US" dirty="0"/>
              <a:t>Open systems require the user to add the e-juice, which can be a substance other than nicotine. </a:t>
            </a:r>
          </a:p>
          <a:p>
            <a:r>
              <a:rPr lang="en-US" dirty="0"/>
              <a:t>Closed systems (those that use pre-filled pods) can also be altered to vape substances other than nicotine.</a:t>
            </a:r>
          </a:p>
          <a:p>
            <a:endParaRPr lang="en-US" dirty="0"/>
          </a:p>
        </p:txBody>
      </p:sp>
    </p:spTree>
    <p:extLst>
      <p:ext uri="{BB962C8B-B14F-4D97-AF65-F5344CB8AC3E}">
        <p14:creationId xmlns:p14="http://schemas.microsoft.com/office/powerpoint/2010/main" val="2303784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Are </a:t>
            </a:r>
            <a:r>
              <a:rPr lang="en-US" dirty="0"/>
              <a:t>e</a:t>
            </a:r>
            <a:r>
              <a:rPr lang="en-US" dirty="0">
                <a:solidFill>
                  <a:srgbClr val="FF0000"/>
                </a:solidFill>
              </a:rPr>
              <a:t>-cigarettes </a:t>
            </a:r>
            <a:r>
              <a:rPr lang="en-US" dirty="0"/>
              <a:t>s</a:t>
            </a:r>
            <a:r>
              <a:rPr lang="en-US" dirty="0">
                <a:solidFill>
                  <a:srgbClr val="FF0000"/>
                </a:solidFill>
              </a:rPr>
              <a:t>afe?</a:t>
            </a:r>
          </a:p>
        </p:txBody>
      </p:sp>
      <p:sp>
        <p:nvSpPr>
          <p:cNvPr id="4" name="Content Placeholder 3"/>
          <p:cNvSpPr>
            <a:spLocks noGrp="1"/>
          </p:cNvSpPr>
          <p:nvPr>
            <p:ph idx="1"/>
          </p:nvPr>
        </p:nvSpPr>
        <p:spPr/>
        <p:txBody>
          <a:bodyPr>
            <a:normAutofit fontScale="92500" lnSpcReduction="10000"/>
          </a:bodyPr>
          <a:lstStyle/>
          <a:p>
            <a:r>
              <a:rPr lang="en-US" dirty="0"/>
              <a:t>E-cigarettes are not safe for youth, young adults, pregnant women, or adults who do not currently use tobacco products (CDC)</a:t>
            </a:r>
          </a:p>
          <a:p>
            <a:pPr lvl="1"/>
            <a:r>
              <a:rPr lang="en-US" dirty="0"/>
              <a:t>Contains </a:t>
            </a:r>
            <a:r>
              <a:rPr lang="en-US" b="1" u="sng" dirty="0"/>
              <a:t>nicotine</a:t>
            </a:r>
            <a:r>
              <a:rPr lang="en-US" dirty="0"/>
              <a:t> and other chemicals</a:t>
            </a:r>
          </a:p>
          <a:p>
            <a:pPr lvl="1"/>
            <a:r>
              <a:rPr lang="en-US" dirty="0"/>
              <a:t>More research is needed to understand the long-term health effects</a:t>
            </a:r>
          </a:p>
          <a:p>
            <a:pPr lvl="1"/>
            <a:endParaRPr lang="en-US" dirty="0"/>
          </a:p>
          <a:p>
            <a:r>
              <a:rPr lang="en-US" dirty="0"/>
              <a:t>EVALI or other lung issues</a:t>
            </a:r>
          </a:p>
          <a:p>
            <a:r>
              <a:rPr lang="en-US" dirty="0"/>
              <a:t>Secondhand vape is also unsafe</a:t>
            </a:r>
          </a:p>
          <a:p>
            <a:r>
              <a:rPr lang="en-US" dirty="0"/>
              <a:t>Other dangers</a:t>
            </a:r>
          </a:p>
          <a:p>
            <a:endParaRPr lang="en-US" dirty="0"/>
          </a:p>
        </p:txBody>
      </p:sp>
    </p:spTree>
    <p:extLst>
      <p:ext uri="{BB962C8B-B14F-4D97-AF65-F5344CB8AC3E}">
        <p14:creationId xmlns:p14="http://schemas.microsoft.com/office/powerpoint/2010/main" val="2937487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0" y="499809"/>
            <a:ext cx="8229600" cy="1143000"/>
          </a:xfrm>
        </p:spPr>
        <p:txBody>
          <a:bodyPr>
            <a:normAutofit fontScale="90000"/>
          </a:bodyPr>
          <a:lstStyle/>
          <a:p>
            <a:pPr algn="l"/>
            <a:r>
              <a:rPr lang="en-US" dirty="0">
                <a:solidFill>
                  <a:srgbClr val="FF0000"/>
                </a:solidFill>
              </a:rPr>
              <a:t>How do we know if our students are vaping?</a:t>
            </a:r>
          </a:p>
        </p:txBody>
      </p:sp>
      <p:sp>
        <p:nvSpPr>
          <p:cNvPr id="5" name="Content Placeholder 4"/>
          <p:cNvSpPr>
            <a:spLocks noGrp="1"/>
          </p:cNvSpPr>
          <p:nvPr>
            <p:ph idx="1"/>
          </p:nvPr>
        </p:nvSpPr>
        <p:spPr/>
        <p:txBody>
          <a:bodyPr/>
          <a:lstStyle/>
          <a:p>
            <a:pPr fontAlgn="base"/>
            <a:endParaRPr lang="en-US" b="1" dirty="0"/>
          </a:p>
          <a:p>
            <a:pPr fontAlgn="base"/>
            <a:r>
              <a:rPr lang="en-US" b="1" dirty="0"/>
              <a:t>Unexplained Sweet Scent – </a:t>
            </a:r>
            <a:r>
              <a:rPr lang="en-US" dirty="0"/>
              <a:t>might be a flavored e-juice for a vaping device</a:t>
            </a:r>
          </a:p>
          <a:p>
            <a:pPr marL="0" indent="0" fontAlgn="base">
              <a:buNone/>
            </a:pPr>
            <a:endParaRPr lang="en-US" dirty="0"/>
          </a:p>
          <a:p>
            <a:pPr fontAlgn="base"/>
            <a:r>
              <a:rPr lang="en-US" b="1" dirty="0"/>
              <a:t>Unfamiliar Products – </a:t>
            </a:r>
            <a:r>
              <a:rPr lang="en-US" dirty="0"/>
              <a:t>If you come across unusual pens or USB drives or an unfamiliar battery or battery charging device, they could be associated with vaping</a:t>
            </a:r>
          </a:p>
        </p:txBody>
      </p:sp>
    </p:spTree>
    <p:extLst>
      <p:ext uri="{BB962C8B-B14F-4D97-AF65-F5344CB8AC3E}">
        <p14:creationId xmlns:p14="http://schemas.microsoft.com/office/powerpoint/2010/main" val="93195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Agenda</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3600" dirty="0"/>
              <a:t>Why we are here</a:t>
            </a:r>
          </a:p>
          <a:p>
            <a:pPr marL="457200" indent="-457200">
              <a:buFont typeface="+mj-lt"/>
              <a:buAutoNum type="arabicPeriod"/>
            </a:pPr>
            <a:r>
              <a:rPr lang="en-US" sz="3600" dirty="0"/>
              <a:t>Vaping 101</a:t>
            </a:r>
          </a:p>
          <a:p>
            <a:pPr marL="457200" indent="-457200">
              <a:buFont typeface="+mj-lt"/>
              <a:buAutoNum type="arabicPeriod"/>
            </a:pPr>
            <a:r>
              <a:rPr lang="en-US" sz="3600" dirty="0"/>
              <a:t>Vaping  policies and procedures</a:t>
            </a:r>
          </a:p>
          <a:p>
            <a:pPr marL="457200" indent="-457200">
              <a:buFont typeface="+mj-lt"/>
              <a:buAutoNum type="arabicPeriod"/>
            </a:pPr>
            <a:r>
              <a:rPr lang="en-US" sz="3600" dirty="0"/>
              <a:t>What we can do</a:t>
            </a:r>
          </a:p>
          <a:p>
            <a:pPr marL="457200" indent="-457200">
              <a:buFont typeface="+mj-lt"/>
              <a:buAutoNum type="arabicPeriod"/>
            </a:pPr>
            <a:r>
              <a:rPr lang="en-US" sz="3600" dirty="0"/>
              <a:t>Questions/Discussion</a:t>
            </a:r>
          </a:p>
          <a:p>
            <a:pPr marL="457200" indent="-457200">
              <a:buFont typeface="+mj-lt"/>
              <a:buAutoNum type="arabicPeriod"/>
            </a:pPr>
            <a:r>
              <a:rPr lang="en-US" sz="3600" dirty="0"/>
              <a:t>Next Steps</a:t>
            </a:r>
          </a:p>
          <a:p>
            <a:pPr marL="457200" indent="-457200">
              <a:buFont typeface="+mj-lt"/>
              <a:buAutoNum type="arabicPeriod"/>
            </a:pPr>
            <a:r>
              <a:rPr lang="en-US" sz="3600" dirty="0"/>
              <a:t>Additional Resources</a:t>
            </a:r>
          </a:p>
          <a:p>
            <a:endParaRPr lang="en-US" sz="2400" dirty="0"/>
          </a:p>
        </p:txBody>
      </p:sp>
    </p:spTree>
    <p:extLst>
      <p:ext uri="{BB962C8B-B14F-4D97-AF65-F5344CB8AC3E}">
        <p14:creationId xmlns:p14="http://schemas.microsoft.com/office/powerpoint/2010/main" val="2700571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76386"/>
            <a:ext cx="7772400" cy="1362075"/>
          </a:xfrm>
        </p:spPr>
        <p:txBody>
          <a:bodyPr/>
          <a:lstStyle/>
          <a:p>
            <a:r>
              <a:rPr lang="en-US" dirty="0"/>
              <a:t>Vaping POLICIES AND PROCEDURES</a:t>
            </a:r>
          </a:p>
        </p:txBody>
      </p:sp>
      <p:sp>
        <p:nvSpPr>
          <p:cNvPr id="5" name="Text Placeholder 4"/>
          <p:cNvSpPr>
            <a:spLocks noGrp="1"/>
          </p:cNvSpPr>
          <p:nvPr>
            <p:ph type="body" idx="1"/>
          </p:nvPr>
        </p:nvSpPr>
        <p:spPr>
          <a:xfrm>
            <a:off x="761027" y="4404191"/>
            <a:ext cx="7772400" cy="718955"/>
          </a:xfrm>
        </p:spPr>
        <p:txBody>
          <a:bodyPr>
            <a:normAutofit/>
          </a:bodyPr>
          <a:lstStyle/>
          <a:p>
            <a:r>
              <a:rPr lang="en-US" sz="2400" dirty="0">
                <a:solidFill>
                  <a:schemeClr val="tx1"/>
                </a:solidFill>
              </a:rPr>
              <a:t>What are our policies and procedures?  </a:t>
            </a:r>
          </a:p>
        </p:txBody>
      </p:sp>
    </p:spTree>
    <p:extLst>
      <p:ext uri="{BB962C8B-B14F-4D97-AF65-F5344CB8AC3E}">
        <p14:creationId xmlns:p14="http://schemas.microsoft.com/office/powerpoint/2010/main" val="39426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State laws</a:t>
            </a:r>
          </a:p>
        </p:txBody>
      </p:sp>
      <p:sp>
        <p:nvSpPr>
          <p:cNvPr id="3" name="Content Placeholder 2"/>
          <p:cNvSpPr>
            <a:spLocks noGrp="1"/>
          </p:cNvSpPr>
          <p:nvPr>
            <p:ph idx="1"/>
          </p:nvPr>
        </p:nvSpPr>
        <p:spPr/>
        <p:txBody>
          <a:bodyPr>
            <a:normAutofit/>
          </a:bodyPr>
          <a:lstStyle/>
          <a:p>
            <a:r>
              <a:rPr lang="en-US" dirty="0"/>
              <a:t>The Massachusetts Smoke-Free </a:t>
            </a:r>
            <a:br>
              <a:rPr lang="en-US" dirty="0"/>
            </a:br>
            <a:r>
              <a:rPr lang="en-US" dirty="0"/>
              <a:t>Workplace Law</a:t>
            </a:r>
          </a:p>
          <a:p>
            <a:endParaRPr lang="en-US" dirty="0"/>
          </a:p>
          <a:p>
            <a:r>
              <a:rPr lang="en-US" dirty="0"/>
              <a:t>The “Education Reform Act”</a:t>
            </a:r>
          </a:p>
          <a:p>
            <a:endParaRPr lang="en-US" dirty="0"/>
          </a:p>
          <a:p>
            <a:r>
              <a:rPr lang="en-US" dirty="0"/>
              <a:t>An Act Modernizing Tobacco Control</a:t>
            </a:r>
          </a:p>
          <a:p>
            <a:endParaRPr lang="en-US" dirty="0"/>
          </a:p>
        </p:txBody>
      </p:sp>
    </p:spTree>
    <p:extLst>
      <p:ext uri="{BB962C8B-B14F-4D97-AF65-F5344CB8AC3E}">
        <p14:creationId xmlns:p14="http://schemas.microsoft.com/office/powerpoint/2010/main" val="1738338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Our policies about vaping</a:t>
            </a:r>
          </a:p>
        </p:txBody>
      </p:sp>
      <p:sp>
        <p:nvSpPr>
          <p:cNvPr id="3" name="Content Placeholder 2"/>
          <p:cNvSpPr>
            <a:spLocks noGrp="1"/>
          </p:cNvSpPr>
          <p:nvPr>
            <p:ph idx="1"/>
          </p:nvPr>
        </p:nvSpPr>
        <p:spPr/>
        <p:txBody>
          <a:bodyPr>
            <a:normAutofit/>
          </a:bodyPr>
          <a:lstStyle/>
          <a:p>
            <a:r>
              <a:rPr lang="en-US" dirty="0"/>
              <a:t>Insert District or School policies regarding vaping or organization’s vaping policies</a:t>
            </a:r>
          </a:p>
          <a:p>
            <a:endParaRPr lang="en-US" dirty="0"/>
          </a:p>
          <a:p>
            <a:pPr lvl="1"/>
            <a:r>
              <a:rPr lang="en-US" dirty="0"/>
              <a:t>For students/participants</a:t>
            </a:r>
          </a:p>
          <a:p>
            <a:pPr lvl="1"/>
            <a:endParaRPr lang="en-US" dirty="0"/>
          </a:p>
          <a:p>
            <a:pPr lvl="1"/>
            <a:r>
              <a:rPr lang="en-US" dirty="0"/>
              <a:t>For staff</a:t>
            </a:r>
          </a:p>
          <a:p>
            <a:pPr lvl="1"/>
            <a:endParaRPr lang="en-US" sz="2000" dirty="0"/>
          </a:p>
          <a:p>
            <a:endParaRPr lang="en-US" sz="2400" dirty="0"/>
          </a:p>
        </p:txBody>
      </p:sp>
    </p:spTree>
    <p:extLst>
      <p:ext uri="{BB962C8B-B14F-4D97-AF65-F5344CB8AC3E}">
        <p14:creationId xmlns:p14="http://schemas.microsoft.com/office/powerpoint/2010/main" val="360913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Our procedures</a:t>
            </a:r>
          </a:p>
        </p:txBody>
      </p:sp>
      <p:sp>
        <p:nvSpPr>
          <p:cNvPr id="3" name="Content Placeholder 2"/>
          <p:cNvSpPr>
            <a:spLocks noGrp="1"/>
          </p:cNvSpPr>
          <p:nvPr>
            <p:ph idx="1"/>
          </p:nvPr>
        </p:nvSpPr>
        <p:spPr/>
        <p:txBody>
          <a:bodyPr>
            <a:normAutofit/>
          </a:bodyPr>
          <a:lstStyle/>
          <a:p>
            <a:r>
              <a:rPr lang="en-US" sz="2800" dirty="0"/>
              <a:t>Insert school/organization procedures</a:t>
            </a:r>
          </a:p>
          <a:p>
            <a:pPr lvl="2"/>
            <a:r>
              <a:rPr lang="en-US" sz="2800" dirty="0"/>
              <a:t>What to do if you see a student/participant with a vaping device</a:t>
            </a:r>
          </a:p>
          <a:p>
            <a:pPr lvl="2"/>
            <a:r>
              <a:rPr lang="en-US" sz="2800" dirty="0"/>
              <a:t>What to do if you see a student/participant vaping</a:t>
            </a:r>
          </a:p>
          <a:p>
            <a:pPr marL="914400" lvl="2" indent="0">
              <a:buNone/>
            </a:pPr>
            <a:endParaRPr lang="en-US" sz="2800" dirty="0"/>
          </a:p>
          <a:p>
            <a:r>
              <a:rPr lang="en-US" sz="2800" dirty="0"/>
              <a:t>Role of School Resource Officer</a:t>
            </a:r>
          </a:p>
          <a:p>
            <a:endParaRPr lang="en-US" sz="2800" dirty="0"/>
          </a:p>
          <a:p>
            <a:r>
              <a:rPr lang="en-US" sz="2800" dirty="0"/>
              <a:t>Resources available to students/participants</a:t>
            </a:r>
          </a:p>
          <a:p>
            <a:endParaRPr lang="en-US" sz="2000" dirty="0"/>
          </a:p>
          <a:p>
            <a:pPr marL="0" indent="0">
              <a:buNone/>
            </a:pPr>
            <a:endParaRPr lang="en-US" sz="2000" dirty="0"/>
          </a:p>
          <a:p>
            <a:pPr lvl="1"/>
            <a:endParaRPr lang="en-US" sz="1600" dirty="0"/>
          </a:p>
          <a:p>
            <a:endParaRPr lang="en-US" sz="2400" dirty="0"/>
          </a:p>
        </p:txBody>
      </p:sp>
    </p:spTree>
    <p:extLst>
      <p:ext uri="{BB962C8B-B14F-4D97-AF65-F5344CB8AC3E}">
        <p14:creationId xmlns:p14="http://schemas.microsoft.com/office/powerpoint/2010/main" val="4026694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709433"/>
            <a:ext cx="7772400" cy="1362075"/>
          </a:xfrm>
        </p:spPr>
        <p:txBody>
          <a:bodyPr/>
          <a:lstStyle/>
          <a:p>
            <a:r>
              <a:rPr lang="en-US" dirty="0"/>
              <a:t>WHAT We CAN DO</a:t>
            </a:r>
          </a:p>
        </p:txBody>
      </p:sp>
      <p:sp>
        <p:nvSpPr>
          <p:cNvPr id="5" name="Text Placeholder 4"/>
          <p:cNvSpPr>
            <a:spLocks noGrp="1"/>
          </p:cNvSpPr>
          <p:nvPr>
            <p:ph type="body" idx="1"/>
          </p:nvPr>
        </p:nvSpPr>
        <p:spPr>
          <a:xfrm>
            <a:off x="761027" y="5313136"/>
            <a:ext cx="7772400" cy="502557"/>
          </a:xfrm>
        </p:spPr>
        <p:txBody>
          <a:bodyPr>
            <a:normAutofit/>
          </a:bodyPr>
          <a:lstStyle/>
          <a:p>
            <a:r>
              <a:rPr lang="en-US" sz="2400" dirty="0">
                <a:solidFill>
                  <a:schemeClr val="tx1"/>
                </a:solidFill>
              </a:rPr>
              <a:t>How can we make a difference?</a:t>
            </a:r>
          </a:p>
        </p:txBody>
      </p:sp>
      <p:pic>
        <p:nvPicPr>
          <p:cNvPr id="5122" name="Picture 2" descr="M:\Users\Judi\TOBACCO-FY18\KBD\Photos\180502KickButts10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609" b="16766"/>
          <a:stretch/>
        </p:blipFill>
        <p:spPr bwMode="auto">
          <a:xfrm>
            <a:off x="827702" y="1581150"/>
            <a:ext cx="68580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What we can do</a:t>
            </a:r>
          </a:p>
        </p:txBody>
      </p:sp>
      <p:sp>
        <p:nvSpPr>
          <p:cNvPr id="3" name="Content Placeholder 2"/>
          <p:cNvSpPr>
            <a:spLocks noGrp="1"/>
          </p:cNvSpPr>
          <p:nvPr>
            <p:ph idx="1"/>
          </p:nvPr>
        </p:nvSpPr>
        <p:spPr/>
        <p:txBody>
          <a:bodyPr>
            <a:normAutofit fontScale="92500" lnSpcReduction="20000"/>
          </a:bodyPr>
          <a:lstStyle/>
          <a:p>
            <a:r>
              <a:rPr lang="en-US" dirty="0"/>
              <a:t>Educate ourselves – be aware of what these products look like, what they might smell like, etc.</a:t>
            </a:r>
          </a:p>
          <a:p>
            <a:endParaRPr lang="en-US" dirty="0"/>
          </a:p>
          <a:p>
            <a:r>
              <a:rPr lang="en-US" dirty="0"/>
              <a:t>Educate our youth!</a:t>
            </a:r>
          </a:p>
          <a:p>
            <a:endParaRPr lang="en-US" dirty="0"/>
          </a:p>
          <a:p>
            <a:r>
              <a:rPr lang="en-US" dirty="0"/>
              <a:t>Know the policies and procedures</a:t>
            </a:r>
          </a:p>
          <a:p>
            <a:endParaRPr lang="en-US" dirty="0"/>
          </a:p>
          <a:p>
            <a:r>
              <a:rPr lang="en-US" dirty="0"/>
              <a:t>The 84 Movement</a:t>
            </a:r>
          </a:p>
          <a:p>
            <a:endParaRPr lang="en-US" dirty="0"/>
          </a:p>
          <a:p>
            <a:r>
              <a:rPr lang="en-US" dirty="0"/>
              <a:t>Connect youth with resources to quit</a:t>
            </a:r>
          </a:p>
          <a:p>
            <a:endParaRPr lang="en-US" dirty="0"/>
          </a:p>
          <a:p>
            <a:endParaRPr lang="en-US" sz="2400" dirty="0"/>
          </a:p>
        </p:txBody>
      </p:sp>
    </p:spTree>
    <p:extLst>
      <p:ext uri="{BB962C8B-B14F-4D97-AF65-F5344CB8AC3E}">
        <p14:creationId xmlns:p14="http://schemas.microsoft.com/office/powerpoint/2010/main" val="72821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Vapes and Cigarettes:  </a:t>
            </a:r>
            <a:br>
              <a:rPr lang="en-US" dirty="0"/>
            </a:br>
            <a:r>
              <a:rPr lang="en-US" dirty="0"/>
              <a:t>Different Products. Same Dangers.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2582" y="1600201"/>
            <a:ext cx="3121488" cy="4824118"/>
          </a:xfrm>
        </p:spPr>
      </p:pic>
    </p:spTree>
    <p:extLst>
      <p:ext uri="{BB962C8B-B14F-4D97-AF65-F5344CB8AC3E}">
        <p14:creationId xmlns:p14="http://schemas.microsoft.com/office/powerpoint/2010/main" val="3939460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0" y="381513"/>
            <a:ext cx="8229600" cy="1143000"/>
          </a:xfrm>
        </p:spPr>
        <p:txBody>
          <a:bodyPr>
            <a:normAutofit fontScale="90000"/>
          </a:bodyPr>
          <a:lstStyle/>
          <a:p>
            <a:r>
              <a:rPr lang="en-US" dirty="0"/>
              <a:t>Vapes and Cigarettes:  </a:t>
            </a:r>
            <a:br>
              <a:rPr lang="en-US" dirty="0"/>
            </a:br>
            <a:r>
              <a:rPr lang="en-US" dirty="0"/>
              <a:t>Different Products. Same Dangers.</a:t>
            </a:r>
          </a:p>
        </p:txBody>
      </p:sp>
      <p:sp>
        <p:nvSpPr>
          <p:cNvPr id="3" name="Content Placeholder 2"/>
          <p:cNvSpPr>
            <a:spLocks noGrp="1"/>
          </p:cNvSpPr>
          <p:nvPr>
            <p:ph idx="1"/>
          </p:nvPr>
        </p:nvSpPr>
        <p:spPr/>
        <p:txBody>
          <a:bodyPr>
            <a:normAutofit fontScale="85000" lnSpcReduction="10000"/>
          </a:bodyPr>
          <a:lstStyle/>
          <a:p>
            <a:r>
              <a:rPr lang="en-US" dirty="0"/>
              <a:t>Ads reach youth online and through social media </a:t>
            </a:r>
          </a:p>
          <a:p>
            <a:pPr lvl="1"/>
            <a:r>
              <a:rPr lang="en-US" dirty="0"/>
              <a:t>(April – June 2019 and again October 2019– February 2020)</a:t>
            </a:r>
          </a:p>
          <a:p>
            <a:endParaRPr lang="en-US" dirty="0"/>
          </a:p>
          <a:p>
            <a:r>
              <a:rPr lang="en-US" dirty="0"/>
              <a:t>Materials for schools and community based organizations</a:t>
            </a:r>
          </a:p>
          <a:p>
            <a:pPr lvl="1"/>
            <a:r>
              <a:rPr lang="en-US" dirty="0"/>
              <a:t>including updates to the Toolkit on GetOutraged.org with ideas for using the campaign materials</a:t>
            </a:r>
          </a:p>
          <a:p>
            <a:endParaRPr lang="en-US" dirty="0"/>
          </a:p>
          <a:p>
            <a:r>
              <a:rPr lang="en-US" dirty="0"/>
              <a:t>Call to action to youth to visit </a:t>
            </a:r>
            <a:r>
              <a:rPr lang="en-US" dirty="0">
                <a:hlinkClick r:id="rId3"/>
              </a:rPr>
              <a:t>www.mass.gov/vaping</a:t>
            </a:r>
            <a:r>
              <a:rPr lang="en-US" dirty="0"/>
              <a:t> and follow Instagram account @</a:t>
            </a:r>
            <a:r>
              <a:rPr lang="en-US" dirty="0" err="1"/>
              <a:t>GetTheVapeFacts</a:t>
            </a:r>
            <a:endParaRPr lang="en-US" dirty="0"/>
          </a:p>
        </p:txBody>
      </p:sp>
    </p:spTree>
    <p:extLst>
      <p:ext uri="{BB962C8B-B14F-4D97-AF65-F5344CB8AC3E}">
        <p14:creationId xmlns:p14="http://schemas.microsoft.com/office/powerpoint/2010/main" val="3931414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The84</a:t>
            </a:r>
          </a:p>
        </p:txBody>
      </p:sp>
      <p:sp>
        <p:nvSpPr>
          <p:cNvPr id="3" name="Content Placeholder 2"/>
          <p:cNvSpPr>
            <a:spLocks noGrp="1"/>
          </p:cNvSpPr>
          <p:nvPr>
            <p:ph idx="1"/>
          </p:nvPr>
        </p:nvSpPr>
        <p:spPr>
          <a:xfrm>
            <a:off x="106065" y="1600200"/>
            <a:ext cx="4761210" cy="4525963"/>
          </a:xfrm>
        </p:spPr>
        <p:txBody>
          <a:bodyPr>
            <a:normAutofit fontScale="85000" lnSpcReduction="10000"/>
          </a:bodyPr>
          <a:lstStyle/>
          <a:p>
            <a:r>
              <a:rPr lang="en-US" b="1" dirty="0"/>
              <a:t>The 84</a:t>
            </a:r>
            <a:r>
              <a:rPr lang="en-US" dirty="0"/>
              <a:t> </a:t>
            </a:r>
            <a:r>
              <a:rPr lang="en-US" b="1" dirty="0"/>
              <a:t>is a statewide movement of youth fighting tobacco in MA. </a:t>
            </a:r>
          </a:p>
          <a:p>
            <a:pPr lvl="1"/>
            <a:r>
              <a:rPr lang="en-US" dirty="0"/>
              <a:t>Formed through local organizations or high schools.</a:t>
            </a:r>
          </a:p>
          <a:p>
            <a:pPr lvl="1"/>
            <a:r>
              <a:rPr lang="en-US" dirty="0"/>
              <a:t>Youth educate peers and community members about the influence of the tobacco and vaping industries.</a:t>
            </a:r>
          </a:p>
          <a:p>
            <a:pPr lvl="1"/>
            <a:r>
              <a:rPr lang="en-US" dirty="0"/>
              <a:t>Participate in Kick Butts Day, an annual event at the MA State House. </a:t>
            </a:r>
          </a:p>
          <a:p>
            <a:endParaRPr lang="en-US" dirty="0"/>
          </a:p>
        </p:txBody>
      </p:sp>
      <p:pic>
        <p:nvPicPr>
          <p:cNvPr id="6146" name="Picture 2" descr="M:\Users\Judi\TOBACCO-FY18\KBD\Photos\180502KickButts12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6350" y="1270420"/>
            <a:ext cx="3409950"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M:\Users\Judi\TOBACCO-FY18\KBD\Photos\180502KickButts13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6350" y="3795559"/>
            <a:ext cx="3409950"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03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with youth as a trusted adult</a:t>
            </a:r>
          </a:p>
        </p:txBody>
      </p:sp>
      <p:sp>
        <p:nvSpPr>
          <p:cNvPr id="3" name="Content Placeholder 2"/>
          <p:cNvSpPr>
            <a:spLocks noGrp="1"/>
          </p:cNvSpPr>
          <p:nvPr>
            <p:ph idx="1"/>
          </p:nvPr>
        </p:nvSpPr>
        <p:spPr/>
        <p:txBody>
          <a:bodyPr>
            <a:normAutofit fontScale="77500" lnSpcReduction="20000"/>
          </a:bodyPr>
          <a:lstStyle/>
          <a:p>
            <a:r>
              <a:rPr lang="en-US" dirty="0"/>
              <a:t>Provide them with facts about vaping</a:t>
            </a:r>
          </a:p>
          <a:p>
            <a:pPr lvl="1"/>
            <a:r>
              <a:rPr lang="en-US" dirty="0"/>
              <a:t>E-cigarettes contain nicotine</a:t>
            </a:r>
          </a:p>
          <a:p>
            <a:pPr lvl="1"/>
            <a:endParaRPr lang="en-US" dirty="0"/>
          </a:p>
          <a:p>
            <a:r>
              <a:rPr lang="en-US" dirty="0"/>
              <a:t>Dispel the myths</a:t>
            </a:r>
          </a:p>
          <a:p>
            <a:pPr lvl="1"/>
            <a:r>
              <a:rPr lang="en-US" dirty="0"/>
              <a:t>It is not harmless water vapor</a:t>
            </a:r>
          </a:p>
          <a:p>
            <a:pPr lvl="1"/>
            <a:endParaRPr lang="en-US" dirty="0"/>
          </a:p>
          <a:p>
            <a:r>
              <a:rPr lang="en-US" dirty="0"/>
              <a:t>Tell them the tobacco and vaping industries are targeting them to make money and hook them on their products</a:t>
            </a:r>
          </a:p>
          <a:p>
            <a:endParaRPr lang="en-US" dirty="0"/>
          </a:p>
          <a:p>
            <a:r>
              <a:rPr lang="en-US" dirty="0"/>
              <a:t>Ask them what they see and what they think</a:t>
            </a:r>
          </a:p>
          <a:p>
            <a:pPr lvl="1"/>
            <a:r>
              <a:rPr lang="en-US" dirty="0"/>
              <a:t>Have they seen the </a:t>
            </a:r>
            <a:r>
              <a:rPr lang="en-US" i="1" dirty="0"/>
              <a:t>Vapes and Cigarettes.  Different Products. Same Dangers. </a:t>
            </a:r>
            <a:r>
              <a:rPr lang="en-US" dirty="0"/>
              <a:t>ads or materials?  Use this as a conversation starter.</a:t>
            </a:r>
          </a:p>
        </p:txBody>
      </p:sp>
    </p:spTree>
    <p:extLst>
      <p:ext uri="{BB962C8B-B14F-4D97-AF65-F5344CB8AC3E}">
        <p14:creationId xmlns:p14="http://schemas.microsoft.com/office/powerpoint/2010/main" val="417147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Users\Judi\TobaccoFY19\CPs\Juul_and_p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68" y="1319977"/>
            <a:ext cx="2030412"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a:solidFill>
                  <a:srgbClr val="FF0000"/>
                </a:solidFill>
              </a:rPr>
              <a:t>Why are we here?</a:t>
            </a:r>
          </a:p>
        </p:txBody>
      </p:sp>
      <p:sp>
        <p:nvSpPr>
          <p:cNvPr id="3" name="Content Placeholder 2"/>
          <p:cNvSpPr>
            <a:spLocks noGrp="1"/>
          </p:cNvSpPr>
          <p:nvPr>
            <p:ph idx="1"/>
          </p:nvPr>
        </p:nvSpPr>
        <p:spPr>
          <a:xfrm>
            <a:off x="2548687" y="1603094"/>
            <a:ext cx="6481822" cy="4525963"/>
          </a:xfrm>
        </p:spPr>
        <p:txBody>
          <a:bodyPr>
            <a:normAutofit lnSpcReduction="10000"/>
          </a:bodyPr>
          <a:lstStyle/>
          <a:p>
            <a:r>
              <a:rPr lang="en-US" sz="3600" dirty="0"/>
              <a:t>We care about our youth</a:t>
            </a:r>
          </a:p>
          <a:p>
            <a:r>
              <a:rPr lang="en-US" sz="3600" dirty="0"/>
              <a:t>To learn about e-cigarettes </a:t>
            </a:r>
            <a:br>
              <a:rPr lang="en-US" sz="3600" dirty="0"/>
            </a:br>
            <a:r>
              <a:rPr lang="en-US" sz="3600" dirty="0"/>
              <a:t>and other vaping products</a:t>
            </a:r>
          </a:p>
          <a:p>
            <a:r>
              <a:rPr lang="en-US" sz="3600" dirty="0"/>
              <a:t>To learn about our policies </a:t>
            </a:r>
            <a:br>
              <a:rPr lang="en-US" sz="3600" dirty="0"/>
            </a:br>
            <a:r>
              <a:rPr lang="en-US" sz="3600" dirty="0"/>
              <a:t>and procedures on vaping and vaping products</a:t>
            </a:r>
          </a:p>
          <a:p>
            <a:r>
              <a:rPr lang="en-US" sz="3600" dirty="0"/>
              <a:t>To learn about resources to help youth quit</a:t>
            </a:r>
          </a:p>
        </p:txBody>
      </p:sp>
    </p:spTree>
    <p:extLst>
      <p:ext uri="{BB962C8B-B14F-4D97-AF65-F5344CB8AC3E}">
        <p14:creationId xmlns:p14="http://schemas.microsoft.com/office/powerpoint/2010/main" val="1720615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0" y="383054"/>
            <a:ext cx="8229600" cy="1143000"/>
          </a:xfrm>
        </p:spPr>
        <p:txBody>
          <a:bodyPr/>
          <a:lstStyle/>
          <a:p>
            <a:r>
              <a:rPr lang="en-US" dirty="0"/>
              <a:t>Talk with your kids</a:t>
            </a:r>
          </a:p>
        </p:txBody>
      </p:sp>
      <p:sp>
        <p:nvSpPr>
          <p:cNvPr id="3" name="Content Placeholder 2"/>
          <p:cNvSpPr>
            <a:spLocks noGrp="1"/>
          </p:cNvSpPr>
          <p:nvPr>
            <p:ph idx="1"/>
          </p:nvPr>
        </p:nvSpPr>
        <p:spPr>
          <a:xfrm>
            <a:off x="356014" y="1934588"/>
            <a:ext cx="5224979" cy="4076646"/>
          </a:xfrm>
        </p:spPr>
        <p:txBody>
          <a:bodyPr>
            <a:normAutofit fontScale="92500"/>
          </a:bodyPr>
          <a:lstStyle/>
          <a:p>
            <a:r>
              <a:rPr lang="en-US" dirty="0"/>
              <a:t>Be patient and ready to listen</a:t>
            </a:r>
          </a:p>
          <a:p>
            <a:r>
              <a:rPr lang="en-US" dirty="0"/>
              <a:t>No “perfect time” to talk</a:t>
            </a:r>
          </a:p>
          <a:p>
            <a:r>
              <a:rPr lang="en-US" dirty="0"/>
              <a:t>Ask your child what they think</a:t>
            </a:r>
          </a:p>
          <a:p>
            <a:r>
              <a:rPr lang="en-US" dirty="0"/>
              <a:t>Be open and honest</a:t>
            </a:r>
          </a:p>
          <a:p>
            <a:endParaRPr lang="en-US" dirty="0"/>
          </a:p>
          <a:p>
            <a:r>
              <a:rPr lang="en-US" i="1" dirty="0"/>
              <a:t>Are you a tobacco user?</a:t>
            </a:r>
          </a:p>
        </p:txBody>
      </p:sp>
      <p:sp>
        <p:nvSpPr>
          <p:cNvPr id="5" name="Rounded Rectangular Callout 4"/>
          <p:cNvSpPr/>
          <p:nvPr/>
        </p:nvSpPr>
        <p:spPr>
          <a:xfrm>
            <a:off x="5774096" y="2240073"/>
            <a:ext cx="2874580" cy="2050776"/>
          </a:xfrm>
          <a:prstGeom prst="wedgeRoundRectCallout">
            <a:avLst>
              <a:gd name="adj1" fmla="val -38018"/>
              <a:gd name="adj2" fmla="val 72237"/>
              <a:gd name="adj3" fmla="val 1666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Just talking can protect them!</a:t>
            </a:r>
          </a:p>
        </p:txBody>
      </p:sp>
    </p:spTree>
    <p:extLst>
      <p:ext uri="{BB962C8B-B14F-4D97-AF65-F5344CB8AC3E}">
        <p14:creationId xmlns:p14="http://schemas.microsoft.com/office/powerpoint/2010/main" val="3244278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Youth Quit	</a:t>
            </a:r>
          </a:p>
        </p:txBody>
      </p:sp>
      <p:sp>
        <p:nvSpPr>
          <p:cNvPr id="4" name="Content Placeholder 7"/>
          <p:cNvSpPr>
            <a:spLocks noGrp="1"/>
          </p:cNvSpPr>
          <p:nvPr>
            <p:ph idx="1"/>
          </p:nvPr>
        </p:nvSpPr>
        <p:spPr/>
        <p:txBody>
          <a:bodyPr>
            <a:normAutofit fontScale="70000" lnSpcReduction="20000"/>
          </a:bodyPr>
          <a:lstStyle/>
          <a:p>
            <a:r>
              <a:rPr lang="en-US" b="1" dirty="0"/>
              <a:t>This is Quitting</a:t>
            </a:r>
            <a:r>
              <a:rPr lang="en-US" dirty="0"/>
              <a:t> powered by </a:t>
            </a:r>
            <a:r>
              <a:rPr lang="en-US" b="1" dirty="0"/>
              <a:t>truth®</a:t>
            </a:r>
          </a:p>
          <a:p>
            <a:pPr lvl="1"/>
            <a:r>
              <a:rPr lang="en-US" dirty="0"/>
              <a:t>Automated text program</a:t>
            </a:r>
          </a:p>
          <a:p>
            <a:pPr lvl="1"/>
            <a:r>
              <a:rPr lang="en-US" dirty="0"/>
              <a:t>Text “</a:t>
            </a:r>
            <a:r>
              <a:rPr lang="en-US" dirty="0" err="1"/>
              <a:t>VapeFreeMass</a:t>
            </a:r>
            <a:r>
              <a:rPr lang="en-US" dirty="0"/>
              <a:t>” to 88709 </a:t>
            </a:r>
          </a:p>
          <a:p>
            <a:endParaRPr lang="en-US" b="1" dirty="0"/>
          </a:p>
          <a:p>
            <a:r>
              <a:rPr lang="en-US" b="1" dirty="0"/>
              <a:t>My Life, My Quit </a:t>
            </a:r>
            <a:r>
              <a:rPr lang="en-US" b="1" baseline="30000" dirty="0"/>
              <a:t>TM</a:t>
            </a:r>
          </a:p>
          <a:p>
            <a:pPr lvl="1"/>
            <a:r>
              <a:rPr lang="en-US" dirty="0"/>
              <a:t>Youth coach specialists</a:t>
            </a:r>
          </a:p>
          <a:p>
            <a:pPr lvl="1"/>
            <a:r>
              <a:rPr lang="en-US" dirty="0"/>
              <a:t>Support via phone, text or chat</a:t>
            </a:r>
          </a:p>
          <a:p>
            <a:pPr lvl="1"/>
            <a:r>
              <a:rPr lang="en-US" dirty="0"/>
              <a:t>Call or text "Start My Quit" to 855-891-9989 </a:t>
            </a:r>
          </a:p>
          <a:p>
            <a:endParaRPr lang="en-US" b="1" dirty="0"/>
          </a:p>
          <a:p>
            <a:r>
              <a:rPr lang="en-US" b="1" dirty="0"/>
              <a:t>Teen.smokefree.gov</a:t>
            </a:r>
          </a:p>
          <a:p>
            <a:endParaRPr lang="en-US" dirty="0"/>
          </a:p>
          <a:p>
            <a:pPr lvl="0"/>
            <a:r>
              <a:rPr lang="en-US" dirty="0"/>
              <a:t>Encourage young people to ask a trusted adult for help such as their school nurse or counselor, athletic coach, doctor, or parent.</a:t>
            </a:r>
          </a:p>
          <a:p>
            <a:endParaRPr lang="en-US" dirty="0"/>
          </a:p>
          <a:p>
            <a:endParaRPr lang="en-US" dirty="0"/>
          </a:p>
          <a:p>
            <a:endParaRPr lang="en-US" dirty="0"/>
          </a:p>
        </p:txBody>
      </p:sp>
    </p:spTree>
    <p:extLst>
      <p:ext uri="{BB962C8B-B14F-4D97-AF65-F5344CB8AC3E}">
        <p14:creationId xmlns:p14="http://schemas.microsoft.com/office/powerpoint/2010/main" val="3291076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76386"/>
            <a:ext cx="7772400" cy="1362075"/>
          </a:xfrm>
        </p:spPr>
        <p:txBody>
          <a:bodyPr/>
          <a:lstStyle/>
          <a:p>
            <a:r>
              <a:rPr lang="en-US" dirty="0"/>
              <a:t>Questions / discussion</a:t>
            </a:r>
          </a:p>
        </p:txBody>
      </p:sp>
      <p:sp>
        <p:nvSpPr>
          <p:cNvPr id="5" name="Text Placeholder 4"/>
          <p:cNvSpPr>
            <a:spLocks noGrp="1"/>
          </p:cNvSpPr>
          <p:nvPr>
            <p:ph type="body" idx="1"/>
          </p:nvPr>
        </p:nvSpPr>
        <p:spPr>
          <a:xfrm>
            <a:off x="761027" y="4078515"/>
            <a:ext cx="7772400" cy="502557"/>
          </a:xfrm>
        </p:spPr>
        <p:txBody>
          <a:bodyPr/>
          <a:lstStyle/>
          <a:p>
            <a:endParaRPr lang="en-US" dirty="0"/>
          </a:p>
        </p:txBody>
      </p:sp>
    </p:spTree>
    <p:extLst>
      <p:ext uri="{BB962C8B-B14F-4D97-AF65-F5344CB8AC3E}">
        <p14:creationId xmlns:p14="http://schemas.microsoft.com/office/powerpoint/2010/main" val="405576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76386"/>
            <a:ext cx="7772400" cy="1362075"/>
          </a:xfrm>
        </p:spPr>
        <p:txBody>
          <a:bodyPr/>
          <a:lstStyle/>
          <a:p>
            <a:r>
              <a:rPr lang="en-US" dirty="0"/>
              <a:t>Next Steps</a:t>
            </a:r>
          </a:p>
        </p:txBody>
      </p:sp>
      <p:sp>
        <p:nvSpPr>
          <p:cNvPr id="5" name="Text Placeholder 4"/>
          <p:cNvSpPr>
            <a:spLocks noGrp="1"/>
          </p:cNvSpPr>
          <p:nvPr>
            <p:ph type="body" idx="1"/>
          </p:nvPr>
        </p:nvSpPr>
        <p:spPr>
          <a:xfrm>
            <a:off x="761027" y="4078515"/>
            <a:ext cx="7772400" cy="502557"/>
          </a:xfrm>
        </p:spPr>
        <p:txBody>
          <a:bodyPr>
            <a:normAutofit/>
          </a:bodyPr>
          <a:lstStyle/>
          <a:p>
            <a:r>
              <a:rPr lang="en-US" sz="2400" dirty="0">
                <a:solidFill>
                  <a:schemeClr val="tx1"/>
                </a:solidFill>
              </a:rPr>
              <a:t>What now?</a:t>
            </a:r>
          </a:p>
        </p:txBody>
      </p:sp>
    </p:spTree>
    <p:extLst>
      <p:ext uri="{BB962C8B-B14F-4D97-AF65-F5344CB8AC3E}">
        <p14:creationId xmlns:p14="http://schemas.microsoft.com/office/powerpoint/2010/main" val="1764304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Next steps</a:t>
            </a:r>
          </a:p>
        </p:txBody>
      </p:sp>
      <p:sp>
        <p:nvSpPr>
          <p:cNvPr id="3" name="Content Placeholder 2"/>
          <p:cNvSpPr>
            <a:spLocks noGrp="1"/>
          </p:cNvSpPr>
          <p:nvPr>
            <p:ph idx="1"/>
          </p:nvPr>
        </p:nvSpPr>
        <p:spPr/>
        <p:txBody>
          <a:bodyPr>
            <a:normAutofit/>
          </a:bodyPr>
          <a:lstStyle/>
          <a:p>
            <a:r>
              <a:rPr lang="en-US" sz="2400" dirty="0"/>
              <a:t>Insert group next steps here</a:t>
            </a:r>
          </a:p>
          <a:p>
            <a:endParaRPr lang="en-US" sz="2400" dirty="0"/>
          </a:p>
        </p:txBody>
      </p:sp>
    </p:spTree>
    <p:extLst>
      <p:ext uri="{BB962C8B-B14F-4D97-AF65-F5344CB8AC3E}">
        <p14:creationId xmlns:p14="http://schemas.microsoft.com/office/powerpoint/2010/main" val="3365688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76386"/>
            <a:ext cx="7772400" cy="1362075"/>
          </a:xfrm>
        </p:spPr>
        <p:txBody>
          <a:bodyPr/>
          <a:lstStyle/>
          <a:p>
            <a:r>
              <a:rPr lang="en-US" dirty="0"/>
              <a:t>ADDITIONAL RESOURCES</a:t>
            </a:r>
          </a:p>
        </p:txBody>
      </p:sp>
      <p:sp>
        <p:nvSpPr>
          <p:cNvPr id="5" name="Text Placeholder 4"/>
          <p:cNvSpPr>
            <a:spLocks noGrp="1"/>
          </p:cNvSpPr>
          <p:nvPr>
            <p:ph type="body" idx="1"/>
          </p:nvPr>
        </p:nvSpPr>
        <p:spPr>
          <a:xfrm>
            <a:off x="761027" y="4078515"/>
            <a:ext cx="7772400" cy="502557"/>
          </a:xfrm>
        </p:spPr>
        <p:txBody>
          <a:bodyPr>
            <a:normAutofit/>
          </a:bodyPr>
          <a:lstStyle/>
          <a:p>
            <a:r>
              <a:rPr lang="en-US" sz="2400" dirty="0">
                <a:solidFill>
                  <a:schemeClr val="tx1"/>
                </a:solidFill>
              </a:rPr>
              <a:t>For more information</a:t>
            </a:r>
          </a:p>
        </p:txBody>
      </p:sp>
    </p:spTree>
    <p:extLst>
      <p:ext uri="{BB962C8B-B14F-4D97-AF65-F5344CB8AC3E}">
        <p14:creationId xmlns:p14="http://schemas.microsoft.com/office/powerpoint/2010/main" val="772737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Additional Resources</a:t>
            </a:r>
          </a:p>
        </p:txBody>
      </p:sp>
      <p:sp>
        <p:nvSpPr>
          <p:cNvPr id="3" name="Content Placeholder 2"/>
          <p:cNvSpPr>
            <a:spLocks noGrp="1"/>
          </p:cNvSpPr>
          <p:nvPr>
            <p:ph idx="1"/>
          </p:nvPr>
        </p:nvSpPr>
        <p:spPr/>
        <p:txBody>
          <a:bodyPr>
            <a:normAutofit fontScale="85000" lnSpcReduction="10000"/>
          </a:bodyPr>
          <a:lstStyle/>
          <a:p>
            <a:pPr marL="0" indent="0">
              <a:buNone/>
            </a:pPr>
            <a:r>
              <a:rPr lang="en-US" sz="2400" b="1" dirty="0"/>
              <a:t>www.GetOutraged.org</a:t>
            </a:r>
          </a:p>
          <a:p>
            <a:pPr lvl="1"/>
            <a:r>
              <a:rPr lang="en-US" sz="2200" dirty="0"/>
              <a:t>Facts</a:t>
            </a:r>
          </a:p>
          <a:p>
            <a:pPr lvl="1"/>
            <a:r>
              <a:rPr lang="en-US" sz="2200" dirty="0"/>
              <a:t>For parents (tips on talking with your kids)</a:t>
            </a:r>
          </a:p>
          <a:p>
            <a:pPr lvl="1"/>
            <a:r>
              <a:rPr lang="en-US" sz="2200" dirty="0"/>
              <a:t>For schools</a:t>
            </a:r>
          </a:p>
          <a:p>
            <a:pPr lvl="2"/>
            <a:r>
              <a:rPr lang="en-US" sz="2200" dirty="0"/>
              <a:t>Toolkit divided into information for Administrators (this presentation!); teachers; school health services; healthcare providers</a:t>
            </a:r>
          </a:p>
          <a:p>
            <a:pPr lvl="1"/>
            <a:r>
              <a:rPr lang="en-US" sz="2200" dirty="0"/>
              <a:t>Resources to help youth quit</a:t>
            </a:r>
          </a:p>
          <a:p>
            <a:pPr lvl="1"/>
            <a:r>
              <a:rPr lang="en-US" sz="2200" dirty="0" err="1"/>
              <a:t>En</a:t>
            </a:r>
            <a:r>
              <a:rPr lang="en-US" sz="2200" dirty="0"/>
              <a:t> </a:t>
            </a:r>
            <a:r>
              <a:rPr lang="en-US" sz="2200" dirty="0" err="1"/>
              <a:t>Español</a:t>
            </a:r>
            <a:r>
              <a:rPr lang="en-US" sz="2200" dirty="0"/>
              <a:t> (select sections available in Spanish)</a:t>
            </a:r>
          </a:p>
          <a:p>
            <a:pPr marL="914400" lvl="2" indent="0">
              <a:buNone/>
            </a:pPr>
            <a:endParaRPr lang="en-US" dirty="0"/>
          </a:p>
          <a:p>
            <a:pPr marL="0" indent="0">
              <a:buNone/>
            </a:pPr>
            <a:r>
              <a:rPr lang="en-US" sz="2400" b="1" dirty="0"/>
              <a:t>www.mass.gov/vaping</a:t>
            </a:r>
          </a:p>
          <a:p>
            <a:pPr lvl="1"/>
            <a:r>
              <a:rPr lang="en-US" sz="2200" dirty="0"/>
              <a:t>Simple information on vaping and quitting resources for youth</a:t>
            </a:r>
          </a:p>
          <a:p>
            <a:pPr lvl="1"/>
            <a:endParaRPr lang="en-US" sz="2000" dirty="0"/>
          </a:p>
          <a:p>
            <a:pPr marL="0" indent="0">
              <a:buNone/>
            </a:pPr>
            <a:r>
              <a:rPr lang="en-US" sz="2400" b="1" dirty="0"/>
              <a:t>Massachusetts Health Promotion Clearinghouse</a:t>
            </a:r>
          </a:p>
          <a:p>
            <a:pPr lvl="1"/>
            <a:r>
              <a:rPr lang="en-US" sz="2200" dirty="0"/>
              <a:t>Print materials</a:t>
            </a:r>
          </a:p>
          <a:p>
            <a:pPr lvl="1"/>
            <a:endParaRPr lang="en-US" sz="2000" dirty="0"/>
          </a:p>
          <a:p>
            <a:endParaRPr lang="en-US" sz="2400" dirty="0"/>
          </a:p>
        </p:txBody>
      </p:sp>
    </p:spTree>
    <p:extLst>
      <p:ext uri="{BB962C8B-B14F-4D97-AF65-F5344CB8AC3E}">
        <p14:creationId xmlns:p14="http://schemas.microsoft.com/office/powerpoint/2010/main" val="3358948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8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76386"/>
            <a:ext cx="7772400" cy="1362075"/>
          </a:xfrm>
        </p:spPr>
        <p:txBody>
          <a:bodyPr/>
          <a:lstStyle/>
          <a:p>
            <a:r>
              <a:rPr lang="en-US" dirty="0"/>
              <a:t>WE Care about our Youth</a:t>
            </a:r>
          </a:p>
        </p:txBody>
      </p:sp>
      <p:sp>
        <p:nvSpPr>
          <p:cNvPr id="5" name="Text Placeholder 4"/>
          <p:cNvSpPr>
            <a:spLocks noGrp="1"/>
          </p:cNvSpPr>
          <p:nvPr>
            <p:ph type="body" idx="1"/>
          </p:nvPr>
        </p:nvSpPr>
        <p:spPr>
          <a:xfrm>
            <a:off x="800849" y="4078515"/>
            <a:ext cx="7772400" cy="502557"/>
          </a:xfrm>
        </p:spPr>
        <p:txBody>
          <a:bodyPr>
            <a:normAutofit/>
          </a:bodyPr>
          <a:lstStyle/>
          <a:p>
            <a:r>
              <a:rPr lang="en-US" sz="2400" dirty="0">
                <a:solidFill>
                  <a:schemeClr val="tx1"/>
                </a:solidFill>
              </a:rPr>
              <a:t>Youth use of e-cigarettes and the effect of nicotine…</a:t>
            </a:r>
          </a:p>
        </p:txBody>
      </p:sp>
    </p:spTree>
    <p:extLst>
      <p:ext uri="{BB962C8B-B14F-4D97-AF65-F5344CB8AC3E}">
        <p14:creationId xmlns:p14="http://schemas.microsoft.com/office/powerpoint/2010/main" val="134010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Youth use of vaping </a:t>
            </a:r>
            <a:r>
              <a:rPr lang="en-US" dirty="0"/>
              <a:t>p</a:t>
            </a:r>
            <a:r>
              <a:rPr lang="en-US" dirty="0">
                <a:solidFill>
                  <a:srgbClr val="FF0000"/>
                </a:solidFill>
              </a:rPr>
              <a:t>roducts - HS</a:t>
            </a:r>
          </a:p>
        </p:txBody>
      </p:sp>
      <p:sp>
        <p:nvSpPr>
          <p:cNvPr id="3" name="Content Placeholder 2"/>
          <p:cNvSpPr>
            <a:spLocks noGrp="1"/>
          </p:cNvSpPr>
          <p:nvPr>
            <p:ph sz="half" idx="1"/>
          </p:nvPr>
        </p:nvSpPr>
        <p:spPr>
          <a:xfrm>
            <a:off x="266700" y="1804957"/>
            <a:ext cx="4038600" cy="3782028"/>
          </a:xfrm>
        </p:spPr>
        <p:txBody>
          <a:bodyPr>
            <a:normAutofit/>
          </a:bodyPr>
          <a:lstStyle/>
          <a:p>
            <a:pPr marL="0" indent="0">
              <a:buNone/>
            </a:pPr>
            <a:r>
              <a:rPr lang="en-US" sz="2400" dirty="0">
                <a:ea typeface="MS PGothic" charset="0"/>
                <a:cs typeface="Helvetica" charset="0"/>
              </a:rPr>
              <a:t>In 2019 51.2% of MA high school youth had ever used </a:t>
            </a:r>
            <a:br>
              <a:rPr lang="en-US" sz="2400" dirty="0">
                <a:ea typeface="MS PGothic" charset="0"/>
                <a:cs typeface="Helvetica" charset="0"/>
              </a:rPr>
            </a:br>
            <a:r>
              <a:rPr lang="en-US" sz="2400" dirty="0">
                <a:ea typeface="MS PGothic" charset="0"/>
                <a:cs typeface="Helvetica" charset="0"/>
              </a:rPr>
              <a:t>e-cigarettes.</a:t>
            </a:r>
          </a:p>
          <a:p>
            <a:pPr marL="0" indent="0">
              <a:buNone/>
            </a:pPr>
            <a:endParaRPr lang="en-US" sz="2400" dirty="0">
              <a:ea typeface="MS PGothic" charset="0"/>
              <a:cs typeface="Helvetica" charset="0"/>
            </a:endParaRPr>
          </a:p>
          <a:p>
            <a:pPr marL="0" indent="0">
              <a:buNone/>
            </a:pPr>
            <a:r>
              <a:rPr lang="en-US" sz="2400" dirty="0">
                <a:ea typeface="MS PGothic" charset="0"/>
                <a:cs typeface="Helvetica" charset="0"/>
              </a:rPr>
              <a:t>Current use of e-cigarettes by high school youth was higher than use of any other tobacco products combined.</a:t>
            </a:r>
            <a:endParaRPr lang="en-US" sz="1600" dirty="0"/>
          </a:p>
          <a:p>
            <a:pPr lvl="1"/>
            <a:endParaRPr lang="en-US" sz="1600" dirty="0"/>
          </a:p>
          <a:p>
            <a:endParaRPr lang="en-US" sz="2400" dirty="0"/>
          </a:p>
        </p:txBody>
      </p:sp>
      <p:sp>
        <p:nvSpPr>
          <p:cNvPr id="6" name="TextBox 1"/>
          <p:cNvSpPr txBox="1">
            <a:spLocks noChangeArrowheads="1"/>
          </p:cNvSpPr>
          <p:nvPr/>
        </p:nvSpPr>
        <p:spPr bwMode="auto">
          <a:xfrm>
            <a:off x="266700" y="5637944"/>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3C3931"/>
                </a:solidFill>
                <a:latin typeface="Helvetica" charset="0"/>
                <a:ea typeface="MS PGothic" charset="0"/>
                <a:cs typeface="Helvetica" charset="0"/>
              </a:defRPr>
            </a:lvl1pPr>
            <a:lvl2pPr>
              <a:defRPr sz="2400">
                <a:solidFill>
                  <a:srgbClr val="3C3931"/>
                </a:solidFill>
                <a:latin typeface="Helvetica" charset="0"/>
                <a:ea typeface="MS PGothic" charset="0"/>
                <a:cs typeface="Helvetica" charset="0"/>
              </a:defRPr>
            </a:lvl2pPr>
            <a:lvl3pPr>
              <a:defRPr sz="2000">
                <a:solidFill>
                  <a:srgbClr val="3C3931"/>
                </a:solidFill>
                <a:latin typeface="Helvetica" charset="0"/>
                <a:ea typeface="MS PGothic" charset="0"/>
                <a:cs typeface="Helvetica" charset="0"/>
              </a:defRPr>
            </a:lvl3pPr>
            <a:lvl4pPr>
              <a:defRPr>
                <a:solidFill>
                  <a:srgbClr val="3C3931"/>
                </a:solidFill>
                <a:latin typeface="Helvetica" charset="0"/>
                <a:ea typeface="MS PGothic" charset="0"/>
                <a:cs typeface="Helvetica" charset="0"/>
              </a:defRPr>
            </a:lvl4pPr>
            <a:lvl5pPr>
              <a:defRPr>
                <a:solidFill>
                  <a:srgbClr val="3C3931"/>
                </a:solidFill>
                <a:latin typeface="Helvetica" charset="0"/>
                <a:ea typeface="MS PGothic" charset="0"/>
                <a:cs typeface="Helvetica" charset="0"/>
              </a:defRPr>
            </a:lvl5pPr>
            <a:lvl6pPr eaLnBrk="0" hangingPunct="0">
              <a:defRPr>
                <a:solidFill>
                  <a:srgbClr val="3C3931"/>
                </a:solidFill>
                <a:latin typeface="Helvetica" charset="0"/>
                <a:ea typeface="MS PGothic" charset="0"/>
                <a:cs typeface="Helvetica" charset="0"/>
              </a:defRPr>
            </a:lvl6pPr>
            <a:lvl7pPr eaLnBrk="0" hangingPunct="0">
              <a:defRPr>
                <a:solidFill>
                  <a:srgbClr val="3C3931"/>
                </a:solidFill>
                <a:latin typeface="Helvetica" charset="0"/>
                <a:ea typeface="MS PGothic" charset="0"/>
                <a:cs typeface="Helvetica" charset="0"/>
              </a:defRPr>
            </a:lvl7pPr>
            <a:lvl8pPr eaLnBrk="0" hangingPunct="0">
              <a:defRPr>
                <a:solidFill>
                  <a:srgbClr val="3C3931"/>
                </a:solidFill>
                <a:latin typeface="Helvetica" charset="0"/>
                <a:ea typeface="MS PGothic" charset="0"/>
                <a:cs typeface="Helvetica" charset="0"/>
              </a:defRPr>
            </a:lvl8pPr>
            <a:lvl9pPr eaLnBrk="0" hangingPunct="0">
              <a:defRPr>
                <a:solidFill>
                  <a:srgbClr val="3C3931"/>
                </a:solidFill>
                <a:latin typeface="Helvetica" charset="0"/>
                <a:ea typeface="MS PGothic" charset="0"/>
                <a:cs typeface="Helvetica" charset="0"/>
              </a:defRPr>
            </a:lvl9pPr>
          </a:lstStyle>
          <a:p>
            <a:pPr eaLnBrk="1" hangingPunct="1"/>
            <a:r>
              <a:rPr lang="en-US" sz="1200" dirty="0">
                <a:solidFill>
                  <a:schemeClr val="tx1"/>
                </a:solidFill>
                <a:latin typeface="+mj-lt"/>
              </a:rPr>
              <a:t>† Use in the past 30 days </a:t>
            </a:r>
          </a:p>
          <a:p>
            <a:pPr eaLnBrk="1" hangingPunct="1"/>
            <a:r>
              <a:rPr lang="en-US" sz="1200" dirty="0">
                <a:solidFill>
                  <a:schemeClr val="tx1"/>
                </a:solidFill>
                <a:latin typeface="+mj-lt"/>
              </a:rPr>
              <a:t>‡ Conventional tobacco defined as cigarettes, cigars (including little cigars and cigarillos), and smokeless tobacco (chewing tobacco, snuff, dip)</a:t>
            </a:r>
          </a:p>
          <a:p>
            <a:pPr eaLnBrk="1" hangingPunct="1"/>
            <a:r>
              <a:rPr lang="en-US" sz="1200" dirty="0">
                <a:solidFill>
                  <a:schemeClr val="tx1"/>
                </a:solidFill>
                <a:latin typeface="+mj-lt"/>
              </a:rPr>
              <a:t>Source: 2019 MA Youth Health Survey. Data are provisional</a:t>
            </a:r>
          </a:p>
        </p:txBody>
      </p:sp>
      <p:sp>
        <p:nvSpPr>
          <p:cNvPr id="7" name="Rectangle 6"/>
          <p:cNvSpPr/>
          <p:nvPr/>
        </p:nvSpPr>
        <p:spPr>
          <a:xfrm>
            <a:off x="4278292" y="2144092"/>
            <a:ext cx="4572000" cy="646331"/>
          </a:xfrm>
          <a:prstGeom prst="rect">
            <a:avLst/>
          </a:prstGeom>
        </p:spPr>
        <p:txBody>
          <a:bodyPr>
            <a:spAutoFit/>
          </a:bodyPr>
          <a:lstStyle/>
          <a:p>
            <a:pPr algn="ctr"/>
            <a:r>
              <a:rPr lang="en-US" b="1" dirty="0"/>
              <a:t>Current</a:t>
            </a:r>
            <a:r>
              <a:rPr lang="en-US" baseline="30000" dirty="0"/>
              <a:t>†</a:t>
            </a:r>
            <a:r>
              <a:rPr lang="en-US" b="1" dirty="0"/>
              <a:t> Use of Tobacco and Vaping </a:t>
            </a:r>
            <a:br>
              <a:rPr lang="en-US" b="1" dirty="0"/>
            </a:br>
            <a:r>
              <a:rPr lang="en-US" b="1" dirty="0"/>
              <a:t>Products by MA High School Youth,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493" y="2391929"/>
            <a:ext cx="5117598" cy="3195055"/>
          </a:xfrm>
          <a:prstGeom prst="rect">
            <a:avLst/>
          </a:prstGeom>
        </p:spPr>
      </p:pic>
    </p:spTree>
    <p:extLst>
      <p:ext uri="{BB962C8B-B14F-4D97-AF65-F5344CB8AC3E}">
        <p14:creationId xmlns:p14="http://schemas.microsoft.com/office/powerpoint/2010/main" val="56688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Youth use of vaping </a:t>
            </a:r>
            <a:r>
              <a:rPr lang="en-US" dirty="0"/>
              <a:t>p</a:t>
            </a:r>
            <a:r>
              <a:rPr lang="en-US" dirty="0">
                <a:solidFill>
                  <a:srgbClr val="FF0000"/>
                </a:solidFill>
              </a:rPr>
              <a:t>roducts - MS</a:t>
            </a:r>
          </a:p>
        </p:txBody>
      </p:sp>
      <p:sp>
        <p:nvSpPr>
          <p:cNvPr id="3" name="Content Placeholder 2"/>
          <p:cNvSpPr>
            <a:spLocks noGrp="1"/>
          </p:cNvSpPr>
          <p:nvPr>
            <p:ph sz="half" idx="1"/>
          </p:nvPr>
        </p:nvSpPr>
        <p:spPr>
          <a:xfrm>
            <a:off x="183713" y="2478121"/>
            <a:ext cx="3118068" cy="1761370"/>
          </a:xfrm>
        </p:spPr>
        <p:txBody>
          <a:bodyPr>
            <a:noAutofit/>
          </a:bodyPr>
          <a:lstStyle/>
          <a:p>
            <a:pPr marL="0" indent="0">
              <a:buNone/>
            </a:pPr>
            <a:r>
              <a:rPr lang="en-US" sz="2400" dirty="0">
                <a:ea typeface="MS PGothic" charset="0"/>
                <a:cs typeface="Helvetica" charset="0"/>
              </a:rPr>
              <a:t>In 2019 14.7 % of MA middle school youth had ever used</a:t>
            </a:r>
          </a:p>
          <a:p>
            <a:pPr marL="0" indent="0">
              <a:buNone/>
            </a:pPr>
            <a:r>
              <a:rPr lang="en-US" sz="2400" dirty="0">
                <a:ea typeface="MS PGothic" charset="0"/>
                <a:cs typeface="Helvetica" charset="0"/>
              </a:rPr>
              <a:t>e-cigarettes.</a:t>
            </a:r>
          </a:p>
          <a:p>
            <a:pPr marL="0" indent="0">
              <a:buNone/>
            </a:pPr>
            <a:endParaRPr lang="en-US" sz="2400" dirty="0">
              <a:ea typeface="MS PGothic" charset="0"/>
              <a:cs typeface="Helvetica" charset="0"/>
            </a:endParaRPr>
          </a:p>
        </p:txBody>
      </p:sp>
      <p:sp>
        <p:nvSpPr>
          <p:cNvPr id="6" name="TextBox 1"/>
          <p:cNvSpPr txBox="1">
            <a:spLocks noChangeArrowheads="1"/>
          </p:cNvSpPr>
          <p:nvPr/>
        </p:nvSpPr>
        <p:spPr bwMode="auto">
          <a:xfrm>
            <a:off x="306090" y="5826246"/>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3C3931"/>
                </a:solidFill>
                <a:latin typeface="Helvetica" charset="0"/>
                <a:ea typeface="MS PGothic" charset="0"/>
                <a:cs typeface="Helvetica" charset="0"/>
              </a:defRPr>
            </a:lvl1pPr>
            <a:lvl2pPr>
              <a:defRPr sz="2400">
                <a:solidFill>
                  <a:srgbClr val="3C3931"/>
                </a:solidFill>
                <a:latin typeface="Helvetica" charset="0"/>
                <a:ea typeface="MS PGothic" charset="0"/>
                <a:cs typeface="Helvetica" charset="0"/>
              </a:defRPr>
            </a:lvl2pPr>
            <a:lvl3pPr>
              <a:defRPr sz="2000">
                <a:solidFill>
                  <a:srgbClr val="3C3931"/>
                </a:solidFill>
                <a:latin typeface="Helvetica" charset="0"/>
                <a:ea typeface="MS PGothic" charset="0"/>
                <a:cs typeface="Helvetica" charset="0"/>
              </a:defRPr>
            </a:lvl3pPr>
            <a:lvl4pPr>
              <a:defRPr>
                <a:solidFill>
                  <a:srgbClr val="3C3931"/>
                </a:solidFill>
                <a:latin typeface="Helvetica" charset="0"/>
                <a:ea typeface="MS PGothic" charset="0"/>
                <a:cs typeface="Helvetica" charset="0"/>
              </a:defRPr>
            </a:lvl4pPr>
            <a:lvl5pPr>
              <a:defRPr>
                <a:solidFill>
                  <a:srgbClr val="3C3931"/>
                </a:solidFill>
                <a:latin typeface="Helvetica" charset="0"/>
                <a:ea typeface="MS PGothic" charset="0"/>
                <a:cs typeface="Helvetica" charset="0"/>
              </a:defRPr>
            </a:lvl5pPr>
            <a:lvl6pPr eaLnBrk="0" hangingPunct="0">
              <a:defRPr>
                <a:solidFill>
                  <a:srgbClr val="3C3931"/>
                </a:solidFill>
                <a:latin typeface="Helvetica" charset="0"/>
                <a:ea typeface="MS PGothic" charset="0"/>
                <a:cs typeface="Helvetica" charset="0"/>
              </a:defRPr>
            </a:lvl6pPr>
            <a:lvl7pPr eaLnBrk="0" hangingPunct="0">
              <a:defRPr>
                <a:solidFill>
                  <a:srgbClr val="3C3931"/>
                </a:solidFill>
                <a:latin typeface="Helvetica" charset="0"/>
                <a:ea typeface="MS PGothic" charset="0"/>
                <a:cs typeface="Helvetica" charset="0"/>
              </a:defRPr>
            </a:lvl7pPr>
            <a:lvl8pPr eaLnBrk="0" hangingPunct="0">
              <a:defRPr>
                <a:solidFill>
                  <a:srgbClr val="3C3931"/>
                </a:solidFill>
                <a:latin typeface="Helvetica" charset="0"/>
                <a:ea typeface="MS PGothic" charset="0"/>
                <a:cs typeface="Helvetica" charset="0"/>
              </a:defRPr>
            </a:lvl8pPr>
            <a:lvl9pPr eaLnBrk="0" hangingPunct="0">
              <a:defRPr>
                <a:solidFill>
                  <a:srgbClr val="3C3931"/>
                </a:solidFill>
                <a:latin typeface="Helvetica" charset="0"/>
                <a:ea typeface="MS PGothic" charset="0"/>
                <a:cs typeface="Helvetica" charset="0"/>
              </a:defRPr>
            </a:lvl9pPr>
          </a:lstStyle>
          <a:p>
            <a:r>
              <a:rPr lang="en-US" sz="1200" dirty="0">
                <a:solidFill>
                  <a:schemeClr val="tx1"/>
                </a:solidFill>
              </a:rPr>
              <a:t>‡ </a:t>
            </a:r>
            <a:r>
              <a:rPr lang="en-US" sz="1200" dirty="0">
                <a:solidFill>
                  <a:schemeClr val="tx1"/>
                </a:solidFill>
                <a:latin typeface="+mj-lt"/>
              </a:rPr>
              <a:t>Conventional tobacco is defined as cigarettes, cigars (including little cigars and cigarillos), and smokeless tobacco (chewing tobacco, snuff, dip)</a:t>
            </a:r>
          </a:p>
          <a:p>
            <a:pPr eaLnBrk="1" hangingPunct="1"/>
            <a:r>
              <a:rPr lang="en-US" sz="1200" dirty="0">
                <a:solidFill>
                  <a:schemeClr val="tx1"/>
                </a:solidFill>
                <a:latin typeface="+mj-lt"/>
              </a:rPr>
              <a:t>Source:  2019 MA  Youth Health Survey.  Data is provisional.</a:t>
            </a:r>
          </a:p>
        </p:txBody>
      </p:sp>
      <p:sp>
        <p:nvSpPr>
          <p:cNvPr id="5" name="TextBox 4"/>
          <p:cNvSpPr txBox="1"/>
          <p:nvPr/>
        </p:nvSpPr>
        <p:spPr>
          <a:xfrm>
            <a:off x="3912919" y="1928865"/>
            <a:ext cx="4512623" cy="646331"/>
          </a:xfrm>
          <a:prstGeom prst="rect">
            <a:avLst/>
          </a:prstGeom>
          <a:noFill/>
        </p:spPr>
        <p:txBody>
          <a:bodyPr wrap="square" rtlCol="0">
            <a:spAutoFit/>
          </a:bodyPr>
          <a:lstStyle/>
          <a:p>
            <a:pPr algn="ctr"/>
            <a:r>
              <a:rPr lang="en-US" b="1" dirty="0"/>
              <a:t>Ever Use of Tobacco Products</a:t>
            </a:r>
          </a:p>
          <a:p>
            <a:pPr algn="ctr"/>
            <a:r>
              <a:rPr lang="en-US" b="1" dirty="0"/>
              <a:t>Among MA Middle School Students, 2019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750" y="1928865"/>
            <a:ext cx="6044540" cy="3722328"/>
          </a:xfrm>
          <a:prstGeom prst="rect">
            <a:avLst/>
          </a:prstGeom>
        </p:spPr>
      </p:pic>
    </p:spTree>
    <p:extLst>
      <p:ext uri="{BB962C8B-B14F-4D97-AF65-F5344CB8AC3E}">
        <p14:creationId xmlns:p14="http://schemas.microsoft.com/office/powerpoint/2010/main" val="166511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Nicotine</a:t>
            </a:r>
            <a:endParaRPr lang="en-US" dirty="0"/>
          </a:p>
        </p:txBody>
      </p:sp>
      <p:sp>
        <p:nvSpPr>
          <p:cNvPr id="3" name="Content Placeholder 2"/>
          <p:cNvSpPr>
            <a:spLocks noGrp="1"/>
          </p:cNvSpPr>
          <p:nvPr>
            <p:ph idx="1"/>
          </p:nvPr>
        </p:nvSpPr>
        <p:spPr/>
        <p:txBody>
          <a:bodyPr>
            <a:normAutofit/>
          </a:bodyPr>
          <a:lstStyle/>
          <a:p>
            <a:r>
              <a:rPr lang="en-US" altLang="en-US" dirty="0"/>
              <a:t>Vaping products and e-cigarettes contain nicotine—</a:t>
            </a:r>
            <a:r>
              <a:rPr lang="en-US" altLang="en-US" i="1" dirty="0"/>
              <a:t>a highly addictive substance</a:t>
            </a:r>
          </a:p>
          <a:p>
            <a:pPr marL="0" indent="0">
              <a:buNone/>
            </a:pPr>
            <a:endParaRPr lang="en-US" dirty="0"/>
          </a:p>
          <a:p>
            <a:r>
              <a:rPr lang="en-US" dirty="0"/>
              <a:t>We can’t be sure what is in these products or </a:t>
            </a:r>
            <a:r>
              <a:rPr lang="en-US" i="1" dirty="0"/>
              <a:t>how much nicotine they contain</a:t>
            </a:r>
            <a:endParaRPr lang="en-US" dirty="0"/>
          </a:p>
        </p:txBody>
      </p:sp>
    </p:spTree>
    <p:extLst>
      <p:ext uri="{BB962C8B-B14F-4D97-AF65-F5344CB8AC3E}">
        <p14:creationId xmlns:p14="http://schemas.microsoft.com/office/powerpoint/2010/main" val="164094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F0000"/>
                </a:solidFill>
              </a:rPr>
              <a:t>Nicotine</a:t>
            </a:r>
          </a:p>
        </p:txBody>
      </p:sp>
      <p:sp>
        <p:nvSpPr>
          <p:cNvPr id="3" name="Content Placeholder 2"/>
          <p:cNvSpPr>
            <a:spLocks noGrp="1"/>
          </p:cNvSpPr>
          <p:nvPr>
            <p:ph idx="1"/>
          </p:nvPr>
        </p:nvSpPr>
        <p:spPr>
          <a:xfrm>
            <a:off x="352817" y="1417638"/>
            <a:ext cx="6433269" cy="4525963"/>
          </a:xfrm>
        </p:spPr>
        <p:txBody>
          <a:bodyPr>
            <a:normAutofit fontScale="92500"/>
          </a:bodyPr>
          <a:lstStyle/>
          <a:p>
            <a:r>
              <a:rPr lang="en-US" sz="2800" dirty="0"/>
              <a:t>Nicotine damages the developing </a:t>
            </a:r>
            <a:br>
              <a:rPr lang="en-US" sz="2800" dirty="0"/>
            </a:br>
            <a:r>
              <a:rPr lang="en-US" sz="2800" dirty="0"/>
              <a:t>adolescent brain</a:t>
            </a:r>
          </a:p>
          <a:p>
            <a:r>
              <a:rPr lang="en-US" sz="2800" dirty="0"/>
              <a:t>Nicotine can prime the adolescent brain for addiction to other substances</a:t>
            </a:r>
          </a:p>
          <a:p>
            <a:r>
              <a:rPr lang="en-US" sz="2800" dirty="0"/>
              <a:t>Youth who use e-cigarettes are more likely to become traditional cigarette smokers</a:t>
            </a:r>
            <a:r>
              <a:rPr lang="en-US" sz="2800" baseline="30000" dirty="0"/>
              <a:t>1</a:t>
            </a:r>
            <a:endParaRPr lang="en-US" sz="2800" dirty="0"/>
          </a:p>
          <a:p>
            <a:r>
              <a:rPr lang="en-US" altLang="en-US" sz="2800" dirty="0">
                <a:cs typeface="Helvetica" pitchFamily="-84" charset="0"/>
              </a:rPr>
              <a:t>People who start smoking or using tobacco products in adolescence, smoke more and have a harder time quitting than people who start as adults</a:t>
            </a:r>
            <a:r>
              <a:rPr lang="en-US" altLang="en-US" sz="2800" baseline="30000" dirty="0">
                <a:cs typeface="Helvetica" pitchFamily="-84" charset="0"/>
              </a:rPr>
              <a:t>2</a:t>
            </a:r>
            <a:endParaRPr lang="en-US" altLang="en-US" sz="2800" dirty="0">
              <a:cs typeface="Helvetica" pitchFamily="-84" charset="0"/>
            </a:endParaRPr>
          </a:p>
          <a:p>
            <a:endParaRPr lang="en-US" sz="1600" dirty="0"/>
          </a:p>
          <a:p>
            <a:pPr lvl="1"/>
            <a:endParaRPr lang="en-US" sz="1600" dirty="0"/>
          </a:p>
          <a:p>
            <a:pPr lvl="1"/>
            <a:endParaRPr lang="en-US" sz="1600" dirty="0"/>
          </a:p>
          <a:p>
            <a:endParaRPr lang="en-US" sz="2400" dirty="0"/>
          </a:p>
        </p:txBody>
      </p:sp>
      <p:pic>
        <p:nvPicPr>
          <p:cNvPr id="1026" name="Picture 2" descr="C:\Users\rcohen01\AppData\Local\Microsoft\Windows\Temporary Internet Files\Content.IE5\BBTIBQTZ\brain-diagr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86086" y="2401486"/>
            <a:ext cx="1978204" cy="215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79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3890</TotalTime>
  <Words>5599</Words>
  <Application>Microsoft Office PowerPoint</Application>
  <PresentationFormat>On-screen Show (4:3)</PresentationFormat>
  <Paragraphs>604</Paragraphs>
  <Slides>47</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Helvetica</vt:lpstr>
      <vt:lpstr>Office Theme</vt:lpstr>
      <vt:lpstr>PowerPoint Presentation</vt:lpstr>
      <vt:lpstr>Introduction</vt:lpstr>
      <vt:lpstr>Agenda</vt:lpstr>
      <vt:lpstr>Why are we here?</vt:lpstr>
      <vt:lpstr>WE Care about our Youth</vt:lpstr>
      <vt:lpstr>Youth use of vaping products - HS</vt:lpstr>
      <vt:lpstr>Youth use of vaping products - MS</vt:lpstr>
      <vt:lpstr>Nicotine</vt:lpstr>
      <vt:lpstr>Nicotine</vt:lpstr>
      <vt:lpstr>Tobacco and Vaping Industries</vt:lpstr>
      <vt:lpstr>Industry tactics</vt:lpstr>
      <vt:lpstr>Industry tactics </vt:lpstr>
      <vt:lpstr>Sweet</vt:lpstr>
      <vt:lpstr>Sweet – Do flavors appeal to adults?</vt:lpstr>
      <vt:lpstr>Cheap</vt:lpstr>
      <vt:lpstr>Easy to get</vt:lpstr>
      <vt:lpstr>Massachusetts has taken action to reduce the influence of the tobacco and vaping industries</vt:lpstr>
      <vt:lpstr>Vaping 101</vt:lpstr>
      <vt:lpstr>What is vaping?</vt:lpstr>
      <vt:lpstr>Vapor vs. Aerosol</vt:lpstr>
      <vt:lpstr>The New Look of Nicotine Addiction</vt:lpstr>
      <vt:lpstr>Types of products</vt:lpstr>
      <vt:lpstr>PowerPoint Presentation</vt:lpstr>
      <vt:lpstr>PowerPoint Presentation</vt:lpstr>
      <vt:lpstr>New and emerging products</vt:lpstr>
      <vt:lpstr>How it works</vt:lpstr>
      <vt:lpstr>Can e-cigarettes be used to vape other substances?</vt:lpstr>
      <vt:lpstr>Are e-cigarettes safe?</vt:lpstr>
      <vt:lpstr>How do we know if our students are vaping?</vt:lpstr>
      <vt:lpstr>Vaping POLICIES AND PROCEDURES</vt:lpstr>
      <vt:lpstr>State laws</vt:lpstr>
      <vt:lpstr>Our policies about vaping</vt:lpstr>
      <vt:lpstr>Our procedures</vt:lpstr>
      <vt:lpstr>WHAT We CAN DO</vt:lpstr>
      <vt:lpstr>What we can do</vt:lpstr>
      <vt:lpstr>Vapes and Cigarettes:   Different Products. Same Dangers.</vt:lpstr>
      <vt:lpstr>Vapes and Cigarettes:   Different Products. Same Dangers.</vt:lpstr>
      <vt:lpstr>The84</vt:lpstr>
      <vt:lpstr>Talk with youth as a trusted adult</vt:lpstr>
      <vt:lpstr>Talk with your kids</vt:lpstr>
      <vt:lpstr>Helping Youth Quit </vt:lpstr>
      <vt:lpstr>Questions / discussion</vt:lpstr>
      <vt:lpstr>Next Steps</vt:lpstr>
      <vt:lpstr>Next steps</vt:lpstr>
      <vt:lpstr>ADDITIONAL RESOURCES</vt:lpstr>
      <vt:lpstr>Additional Resources</vt:lpstr>
      <vt:lpstr>PowerPoint Presentation</vt:lpstr>
    </vt:vector>
  </TitlesOfParts>
  <Company>More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Campaign Title]</dc:title>
  <dc:creator>Bob Boucher</dc:creator>
  <cp:lastModifiedBy>Megan Palame</cp:lastModifiedBy>
  <cp:revision>237</cp:revision>
  <dcterms:created xsi:type="dcterms:W3CDTF">2018-03-06T22:18:17Z</dcterms:created>
  <dcterms:modified xsi:type="dcterms:W3CDTF">2020-02-20T18:27:21Z</dcterms:modified>
</cp:coreProperties>
</file>